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embeddedFontLst>
    <p:embeddedFont>
      <p:font typeface="Raleway"/>
      <p:regular r:id="rId32"/>
      <p:bold r:id="rId33"/>
      <p:italic r:id="rId34"/>
      <p:boldItalic r:id="rId35"/>
    </p:embeddedFont>
    <p:embeddedFont>
      <p:font typeface="Roboto"/>
      <p:regular r:id="rId36"/>
      <p:bold r:id="rId37"/>
      <p:italic r:id="rId38"/>
      <p:boldItalic r:id="rId39"/>
    </p:embeddedFont>
    <p:embeddedFont>
      <p:font typeface="Lato"/>
      <p:regular r:id="rId40"/>
      <p:bold r:id="rId41"/>
      <p:italic r:id="rId42"/>
      <p:boldItalic r:id="rId43"/>
    </p:embeddedFont>
    <p:embeddedFont>
      <p:font typeface="Raleway Medium"/>
      <p:regular r:id="rId44"/>
      <p:bold r:id="rId45"/>
      <p:italic r:id="rId46"/>
      <p:boldItalic r:id="rId47"/>
    </p:embeddedFont>
    <p:embeddedFont>
      <p:font typeface="Helvetica Neue"/>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Ashley Cleveland"/>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1F88867-269C-4D2E-9FF7-AC5C200FBEE1}">
  <a:tblStyle styleId="{E1F88867-269C-4D2E-9FF7-AC5C200FBEE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42" Type="http://schemas.openxmlformats.org/officeDocument/2006/relationships/font" Target="fonts/Lato-italic.fntdata"/><Relationship Id="rId41" Type="http://schemas.openxmlformats.org/officeDocument/2006/relationships/font" Target="fonts/Lato-bold.fntdata"/><Relationship Id="rId44" Type="http://schemas.openxmlformats.org/officeDocument/2006/relationships/font" Target="fonts/RalewayMedium-regular.fntdata"/><Relationship Id="rId43" Type="http://schemas.openxmlformats.org/officeDocument/2006/relationships/font" Target="fonts/Lato-boldItalic.fntdata"/><Relationship Id="rId46" Type="http://schemas.openxmlformats.org/officeDocument/2006/relationships/font" Target="fonts/RalewayMedium-italic.fntdata"/><Relationship Id="rId45" Type="http://schemas.openxmlformats.org/officeDocument/2006/relationships/font" Target="fonts/RalewayMedium-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HelveticaNeue-regular.fntdata"/><Relationship Id="rId47" Type="http://schemas.openxmlformats.org/officeDocument/2006/relationships/font" Target="fonts/RalewayMedium-boldItalic.fntdata"/><Relationship Id="rId49" Type="http://schemas.openxmlformats.org/officeDocument/2006/relationships/font" Target="fonts/HelveticaNeue-bold.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font" Target="fonts/Raleway-bold.fntdata"/><Relationship Id="rId32" Type="http://schemas.openxmlformats.org/officeDocument/2006/relationships/font" Target="fonts/Raleway-regular.fntdata"/><Relationship Id="rId35" Type="http://schemas.openxmlformats.org/officeDocument/2006/relationships/font" Target="fonts/Raleway-boldItalic.fntdata"/><Relationship Id="rId34" Type="http://schemas.openxmlformats.org/officeDocument/2006/relationships/font" Target="fonts/Raleway-italic.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HelveticaNeue-boldItalic.fntdata"/><Relationship Id="rId50" Type="http://schemas.openxmlformats.org/officeDocument/2006/relationships/font" Target="fonts/HelveticaNeue-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10-02T01:44:06.120">
    <p:pos x="6000" y="0"/>
    <p:text>Jessica this is your section. Add content or speaker notes where you need to.</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9-10-02T02:22:05.501">
    <p:pos x="6000" y="0"/>
    <p:text>Add three key talking points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whatkey.com/artist/134-drake"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61c0c73299_3_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61c0c73299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Clr>
                <a:schemeClr val="dk2"/>
              </a:buClr>
              <a:buSzPts val="1100"/>
              <a:buFont typeface="Arial"/>
              <a:buNone/>
            </a:pPr>
            <a:r>
              <a:rPr lang="en">
                <a:solidFill>
                  <a:schemeClr val="dk2"/>
                </a:solidFill>
              </a:rPr>
              <a:t>a.</a:t>
            </a:r>
            <a:r>
              <a:rPr lang="en" sz="700">
                <a:solidFill>
                  <a:schemeClr val="dk2"/>
                </a:solidFill>
                <a:latin typeface="Times New Roman"/>
                <a:ea typeface="Times New Roman"/>
                <a:cs typeface="Times New Roman"/>
                <a:sym typeface="Times New Roman"/>
              </a:rPr>
              <a:t>     </a:t>
            </a:r>
            <a:r>
              <a:rPr lang="en">
                <a:solidFill>
                  <a:schemeClr val="dk2"/>
                </a:solidFill>
              </a:rPr>
              <a:t>Female - Lizzo 95</a:t>
            </a:r>
            <a:endParaRPr>
              <a:solidFill>
                <a:schemeClr val="dk2"/>
              </a:solidFill>
            </a:endParaRPr>
          </a:p>
          <a:p>
            <a:pPr indent="0" lvl="0" marL="914400" rtl="0" algn="l">
              <a:lnSpc>
                <a:spcPct val="115000"/>
              </a:lnSpc>
              <a:spcBef>
                <a:spcPts val="0"/>
              </a:spcBef>
              <a:spcAft>
                <a:spcPts val="0"/>
              </a:spcAft>
              <a:buClr>
                <a:schemeClr val="dk2"/>
              </a:buClr>
              <a:buSzPts val="1100"/>
              <a:buFont typeface="Arial"/>
              <a:buNone/>
            </a:pPr>
            <a:r>
              <a:rPr lang="en">
                <a:solidFill>
                  <a:schemeClr val="dk2"/>
                </a:solidFill>
              </a:rPr>
              <a:t>b.</a:t>
            </a:r>
            <a:r>
              <a:rPr lang="en" sz="700">
                <a:solidFill>
                  <a:schemeClr val="dk2"/>
                </a:solidFill>
                <a:latin typeface="Times New Roman"/>
                <a:ea typeface="Times New Roman"/>
                <a:cs typeface="Times New Roman"/>
                <a:sym typeface="Times New Roman"/>
              </a:rPr>
              <a:t>     </a:t>
            </a:r>
            <a:r>
              <a:rPr lang="en">
                <a:solidFill>
                  <a:schemeClr val="dk2"/>
                </a:solidFill>
              </a:rPr>
              <a:t>Male - Shawn Mendes 100</a:t>
            </a:r>
            <a:endParaRPr>
              <a:solidFill>
                <a:schemeClr val="dk2"/>
              </a:solidFill>
            </a:endParaRPr>
          </a:p>
          <a:p>
            <a:pPr indent="0" lvl="0" marL="914400" rtl="0" algn="l">
              <a:lnSpc>
                <a:spcPct val="115000"/>
              </a:lnSpc>
              <a:spcBef>
                <a:spcPts val="0"/>
              </a:spcBef>
              <a:spcAft>
                <a:spcPts val="0"/>
              </a:spcAft>
              <a:buClr>
                <a:schemeClr val="dk2"/>
              </a:buClr>
              <a:buSzPts val="1100"/>
              <a:buFont typeface="Arial"/>
              <a:buNone/>
            </a:pPr>
            <a:r>
              <a:rPr lang="en">
                <a:solidFill>
                  <a:schemeClr val="dk2"/>
                </a:solidFill>
              </a:rPr>
              <a:t>c.</a:t>
            </a:r>
            <a:r>
              <a:rPr lang="en" sz="700">
                <a:solidFill>
                  <a:schemeClr val="dk2"/>
                </a:solidFill>
                <a:latin typeface="Times New Roman"/>
                <a:ea typeface="Times New Roman"/>
                <a:cs typeface="Times New Roman"/>
                <a:sym typeface="Times New Roman"/>
              </a:rPr>
              <a:t>     </a:t>
            </a:r>
            <a:r>
              <a:rPr lang="en">
                <a:solidFill>
                  <a:schemeClr val="dk2"/>
                </a:solidFill>
              </a:rPr>
              <a:t>Group - Y2K 96</a:t>
            </a:r>
            <a:endParaRPr sz="1200">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61c0c73299_3_1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1c0c73299_3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200">
                <a:solidFill>
                  <a:schemeClr val="dk2"/>
                </a:solidFill>
                <a:highlight>
                  <a:srgbClr val="FFFFFF"/>
                </a:highlight>
                <a:latin typeface="Helvetica Neue"/>
                <a:ea typeface="Helvetica Neue"/>
                <a:cs typeface="Helvetica Neue"/>
                <a:sym typeface="Helvetica Neue"/>
              </a:rPr>
              <a:t>MEXICO CITY, MEXICO IS THE NUMBER 1 MARKET FOR MANY ARTISTS ON SPOTIFY</a:t>
            </a:r>
            <a:endParaRPr sz="1200">
              <a:solidFill>
                <a:schemeClr val="dk2"/>
              </a:solidFill>
              <a:highlight>
                <a:srgbClr val="FFFFFF"/>
              </a:highlight>
              <a:latin typeface="Helvetica Neue"/>
              <a:ea typeface="Helvetica Neue"/>
              <a:cs typeface="Helvetica Neue"/>
              <a:sym typeface="Helvetica Neue"/>
            </a:endParaRPr>
          </a:p>
          <a:p>
            <a:pPr indent="-304800" lvl="0" marL="457200" rtl="0" algn="l">
              <a:spcBef>
                <a:spcPts val="0"/>
              </a:spcBef>
              <a:spcAft>
                <a:spcPts val="0"/>
              </a:spcAft>
              <a:buClr>
                <a:schemeClr val="dk2"/>
              </a:buClr>
              <a:buSzPts val="1200"/>
              <a:buFont typeface="Helvetica Neue"/>
              <a:buChar char="-"/>
            </a:pPr>
            <a:r>
              <a:rPr lang="en" sz="1350">
                <a:solidFill>
                  <a:srgbClr val="0A0A0A"/>
                </a:solidFill>
                <a:highlight>
                  <a:srgbClr val="FFFFFF"/>
                </a:highlight>
              </a:rPr>
              <a:t>Mexico City has evolved in a few short years from being Spotify’s first-ever Latin American market, in 2013, to our largest listener base worldwide today.</a:t>
            </a:r>
            <a:endParaRPr sz="1200">
              <a:solidFill>
                <a:schemeClr val="dk2"/>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914400" rtl="0" algn="l">
              <a:lnSpc>
                <a:spcPct val="115000"/>
              </a:lnSpc>
              <a:spcBef>
                <a:spcPts val="0"/>
              </a:spcBef>
              <a:spcAft>
                <a:spcPts val="0"/>
              </a:spcAft>
              <a:buSzPts val="1100"/>
              <a:buAutoNum type="arabicPeriod"/>
            </a:pPr>
            <a:r>
              <a:rPr lang="en"/>
              <a:t>The closer the danceability index is to 1 the more likely it will be a “popular” song.</a:t>
            </a:r>
            <a:endParaRPr/>
          </a:p>
          <a:p>
            <a:pPr indent="-298450" lvl="0" marL="914400" rtl="0" algn="l">
              <a:lnSpc>
                <a:spcPct val="115000"/>
              </a:lnSpc>
              <a:spcBef>
                <a:spcPts val="0"/>
              </a:spcBef>
              <a:spcAft>
                <a:spcPts val="0"/>
              </a:spcAft>
              <a:buSzPts val="1100"/>
              <a:buAutoNum type="arabicPeriod"/>
            </a:pPr>
            <a:r>
              <a:rPr lang="en" sz="1300">
                <a:solidFill>
                  <a:srgbClr val="252A40"/>
                </a:solidFill>
                <a:highlight>
                  <a:srgbClr val="F5F5F5"/>
                </a:highlight>
                <a:latin typeface="Roboto"/>
                <a:ea typeface="Roboto"/>
                <a:cs typeface="Roboto"/>
                <a:sym typeface="Roboto"/>
              </a:rPr>
              <a:t>G Major and C Major rule all other keys</a:t>
            </a:r>
            <a:endParaRPr sz="1300">
              <a:solidFill>
                <a:srgbClr val="252A40"/>
              </a:solidFill>
              <a:highlight>
                <a:srgbClr val="F5F5F5"/>
              </a:highlight>
              <a:latin typeface="Roboto"/>
              <a:ea typeface="Roboto"/>
              <a:cs typeface="Roboto"/>
              <a:sym typeface="Roboto"/>
            </a:endParaRPr>
          </a:p>
          <a:p>
            <a:pPr indent="-311150" lvl="1" marL="1371600" rtl="0" algn="l">
              <a:lnSpc>
                <a:spcPct val="115000"/>
              </a:lnSpc>
              <a:spcBef>
                <a:spcPts val="0"/>
              </a:spcBef>
              <a:spcAft>
                <a:spcPts val="0"/>
              </a:spcAft>
              <a:buClr>
                <a:srgbClr val="252A40"/>
              </a:buClr>
              <a:buSzPts val="1300"/>
              <a:buFont typeface="Roboto"/>
              <a:buAutoNum type="alphaLcPeriod"/>
            </a:pPr>
            <a:r>
              <a:rPr lang="en" sz="1300">
                <a:solidFill>
                  <a:srgbClr val="252A40"/>
                </a:solidFill>
                <a:highlight>
                  <a:srgbClr val="F5F5F5"/>
                </a:highlight>
                <a:latin typeface="Roboto"/>
                <a:ea typeface="Roboto"/>
                <a:cs typeface="Roboto"/>
                <a:sym typeface="Roboto"/>
              </a:rPr>
              <a:t> G Major accounted for 10.7 percent of songs, while C Major made up a slightly fewer mass with 10.2 percent.</a:t>
            </a:r>
            <a:endParaRPr sz="1300">
              <a:solidFill>
                <a:srgbClr val="252A40"/>
              </a:solidFill>
              <a:highlight>
                <a:srgbClr val="F5F5F5"/>
              </a:highlight>
              <a:latin typeface="Roboto"/>
              <a:ea typeface="Roboto"/>
              <a:cs typeface="Roboto"/>
              <a:sym typeface="Roboto"/>
            </a:endParaRPr>
          </a:p>
          <a:p>
            <a:pPr indent="-298450" lvl="0" marL="914400" rtl="0" algn="l">
              <a:lnSpc>
                <a:spcPct val="115000"/>
              </a:lnSpc>
              <a:spcBef>
                <a:spcPts val="0"/>
              </a:spcBef>
              <a:spcAft>
                <a:spcPts val="0"/>
              </a:spcAft>
              <a:buSzPts val="1100"/>
              <a:buAutoNum type="arabicPeriod"/>
            </a:pPr>
            <a:r>
              <a:rPr lang="en"/>
              <a:t>Artists who develop their own genre-less style or create music that is a combination of the most popular (dance, hip hop, pop) will find success with this new generation of digital consumers</a:t>
            </a:r>
            <a:endParaRPr/>
          </a:p>
          <a:p>
            <a:pPr indent="0" lvl="0" marL="0" rtl="0" algn="l">
              <a:lnSpc>
                <a:spcPct val="115000"/>
              </a:lnSpc>
              <a:spcBef>
                <a:spcPts val="0"/>
              </a:spcBef>
              <a:spcAft>
                <a:spcPts val="0"/>
              </a:spcAft>
              <a:buNone/>
            </a:pPr>
            <a:r>
              <a:rPr lang="en"/>
              <a:t>Drake -- Highest streamed artists of all time with over </a:t>
            </a:r>
            <a:r>
              <a:rPr lang="en" sz="1200">
                <a:solidFill>
                  <a:srgbClr val="222222"/>
                </a:solidFill>
                <a:highlight>
                  <a:srgbClr val="FFFFFF"/>
                </a:highlight>
              </a:rPr>
              <a:t>over 8.2 billion streams in 2018</a:t>
            </a:r>
            <a:r>
              <a:rPr lang="en"/>
              <a:t>, over 50% of his top 100 songs are in G Major via </a:t>
            </a:r>
            <a:r>
              <a:rPr lang="en" u="sng">
                <a:solidFill>
                  <a:schemeClr val="hlink"/>
                </a:solidFill>
                <a:hlinkClick r:id="rId2"/>
              </a:rPr>
              <a:t>https://inwhatkey.com/artist/134-drake</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Data Exploration:</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Review the characteristics of our dataset making sure the size was large enough and the data was accurate</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Gain access the Spotify API and it’s available endpoints to have the most current data (real-time)</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457200" rtl="0" algn="l">
              <a:spcBef>
                <a:spcPts val="0"/>
              </a:spcBef>
              <a:spcAft>
                <a:spcPts val="0"/>
              </a:spcAft>
              <a:buNone/>
            </a:pPr>
            <a:r>
              <a:t/>
            </a:r>
            <a:endParaRPr>
              <a:solidFill>
                <a:schemeClr val="dk2"/>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61c0c73299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61c0c73299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61c0c73299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1c0c73299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cb9a0b07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cb9a0b07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To Clean the data we used python to:</a:t>
            </a:r>
            <a:endParaRPr>
              <a:solidFill>
                <a:schemeClr val="dk2"/>
              </a:solidFill>
              <a:highlight>
                <a:srgbClr val="FFD966"/>
              </a:highlight>
            </a:endParaRPr>
          </a:p>
          <a:p>
            <a:pPr indent="-317500" lvl="0" marL="457200" rtl="0" algn="l">
              <a:spcBef>
                <a:spcPts val="0"/>
              </a:spcBef>
              <a:spcAft>
                <a:spcPts val="0"/>
              </a:spcAft>
              <a:buClr>
                <a:schemeClr val="dk2"/>
              </a:buClr>
              <a:buSzPts val="1400"/>
              <a:buChar char="-"/>
            </a:pPr>
            <a:r>
              <a:rPr lang="en">
                <a:solidFill>
                  <a:schemeClr val="dk2"/>
                </a:solidFill>
              </a:rPr>
              <a:t>Read our data set</a:t>
            </a:r>
            <a:endParaRPr>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Read the CSV file</a:t>
            </a:r>
            <a:endParaRPr>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Make call to API</a:t>
            </a:r>
            <a:endParaRPr>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Create DataFrames</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Remove duplicate values</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Grouping by genres</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Sort the data for the highest values</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Plotting the data using bar, distribution, and pie charts</a:t>
            </a:r>
            <a:endParaRPr>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20109ea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20109ea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This is a bar chart stating the 27 different genres that Spotify considers internationally. </a:t>
            </a:r>
            <a:endParaRPr/>
          </a:p>
          <a:p>
            <a:pPr indent="-317500" lvl="0" marL="457200" rtl="0" algn="l">
              <a:spcBef>
                <a:spcPts val="0"/>
              </a:spcBef>
              <a:spcAft>
                <a:spcPts val="0"/>
              </a:spcAft>
              <a:buSzPts val="1400"/>
              <a:buAutoNum type="arabicPeriod"/>
            </a:pPr>
            <a:r>
              <a:rPr lang="en"/>
              <a:t>The top 5 international genres are colored coded. </a:t>
            </a:r>
            <a:endParaRPr/>
          </a:p>
          <a:p>
            <a:pPr indent="-317500" lvl="0" marL="457200" rtl="0" algn="l">
              <a:spcBef>
                <a:spcPts val="0"/>
              </a:spcBef>
              <a:spcAft>
                <a:spcPts val="0"/>
              </a:spcAft>
              <a:buSzPts val="1400"/>
              <a:buAutoNum type="arabicPeriod"/>
            </a:pPr>
            <a:r>
              <a:rPr lang="en"/>
              <a:t>Obviously the top genre of Spotify is Pop.</a:t>
            </a:r>
            <a:endParaRPr/>
          </a:p>
          <a:p>
            <a:pPr indent="-317500" lvl="0" marL="457200" rtl="0" algn="l">
              <a:spcBef>
                <a:spcPts val="0"/>
              </a:spcBef>
              <a:spcAft>
                <a:spcPts val="0"/>
              </a:spcAft>
              <a:buSzPts val="1400"/>
              <a:buAutoNum type="arabicPeriod"/>
            </a:pPr>
            <a:r>
              <a:rPr lang="en"/>
              <a:t>Even from the Pop genre to the Rap genre is </a:t>
            </a:r>
            <a:r>
              <a:rPr lang="en"/>
              <a:t>tremendously</a:t>
            </a:r>
            <a:r>
              <a:rPr lang="en"/>
              <a:t> different.  </a:t>
            </a:r>
            <a:endParaRPr/>
          </a:p>
          <a:p>
            <a:pPr indent="-317500" lvl="0" marL="457200" rtl="0" algn="l">
              <a:spcBef>
                <a:spcPts val="0"/>
              </a:spcBef>
              <a:spcAft>
                <a:spcPts val="0"/>
              </a:spcAft>
              <a:buSzPts val="1400"/>
              <a:buAutoNum type="arabicPeriod"/>
            </a:pPr>
            <a:r>
              <a:rPr lang="en"/>
              <a:t>The remaining genres had a massive decrease in popularity.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20109eaa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20109eaa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5 cities and countries that spotify streams in.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20109eaa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20109eaa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shows that the top 3 Spotify musicians also fall into the same genre category of Pop.</a:t>
            </a:r>
            <a:endParaRPr/>
          </a:p>
          <a:p>
            <a:pPr indent="-317500" lvl="0" marL="457200" rtl="0" algn="l">
              <a:spcBef>
                <a:spcPts val="0"/>
              </a:spcBef>
              <a:spcAft>
                <a:spcPts val="0"/>
              </a:spcAft>
              <a:buSzPts val="1400"/>
              <a:buAutoNum type="arabicPeriod"/>
            </a:pPr>
            <a:r>
              <a:rPr lang="en"/>
              <a:t>Maroon 5 - 95%</a:t>
            </a:r>
            <a:endParaRPr/>
          </a:p>
          <a:p>
            <a:pPr indent="-317500" lvl="0" marL="457200" rtl="0" algn="l">
              <a:spcBef>
                <a:spcPts val="0"/>
              </a:spcBef>
              <a:spcAft>
                <a:spcPts val="0"/>
              </a:spcAft>
              <a:buSzPts val="1400"/>
              <a:buAutoNum type="arabicPeriod"/>
            </a:pPr>
            <a:r>
              <a:rPr lang="en"/>
              <a:t>Shawn Mendes - 100%</a:t>
            </a:r>
            <a:endParaRPr/>
          </a:p>
          <a:p>
            <a:pPr indent="-317500" lvl="0" marL="457200" rtl="0" algn="l">
              <a:spcBef>
                <a:spcPts val="0"/>
              </a:spcBef>
              <a:spcAft>
                <a:spcPts val="0"/>
              </a:spcAft>
              <a:buSzPts val="1400"/>
              <a:buAutoNum type="arabicPeriod"/>
            </a:pPr>
            <a:r>
              <a:rPr lang="en"/>
              <a:t>Lizzo - 96%</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1c0c73299_6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1c0c73299_6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marR="0" rtl="0" algn="l">
              <a:lnSpc>
                <a:spcPct val="115000"/>
              </a:lnSpc>
              <a:spcBef>
                <a:spcPts val="1200"/>
              </a:spcBef>
              <a:spcAft>
                <a:spcPts val="0"/>
              </a:spcAft>
              <a:buClr>
                <a:schemeClr val="dk2"/>
              </a:buClr>
              <a:buSzPts val="1100"/>
              <a:buFont typeface="Arial"/>
              <a:buChar char="●"/>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20109eaa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20109eaa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e965474a9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965474a9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2"/>
              </a:buClr>
              <a:buSzPts val="1100"/>
              <a:buChar char="●"/>
            </a:pPr>
            <a:r>
              <a:rPr lang="en">
                <a:solidFill>
                  <a:schemeClr val="dk2"/>
                </a:solidFill>
              </a:rPr>
              <a:t>Post Mortem</a:t>
            </a:r>
            <a:endParaRPr>
              <a:solidFill>
                <a:schemeClr val="dk2"/>
              </a:solidFill>
            </a:endParaRPr>
          </a:p>
          <a:p>
            <a:pPr indent="-298450" lvl="1" marL="914400" rtl="0" algn="l">
              <a:lnSpc>
                <a:spcPct val="115000"/>
              </a:lnSpc>
              <a:spcBef>
                <a:spcPts val="0"/>
              </a:spcBef>
              <a:spcAft>
                <a:spcPts val="0"/>
              </a:spcAft>
              <a:buClr>
                <a:schemeClr val="dk2"/>
              </a:buClr>
              <a:buSzPts val="1100"/>
              <a:buChar char="○"/>
            </a:pPr>
            <a:r>
              <a:rPr lang="en">
                <a:solidFill>
                  <a:schemeClr val="dk2"/>
                </a:solidFill>
              </a:rPr>
              <a:t>Difficulties that arose, and how you dealt with them</a:t>
            </a:r>
            <a:endParaRPr>
              <a:solidFill>
                <a:schemeClr val="dk2"/>
              </a:solidFill>
            </a:endParaRPr>
          </a:p>
          <a:p>
            <a:pPr indent="-298450" lvl="2" marL="1371600" rtl="0" algn="l">
              <a:lnSpc>
                <a:spcPct val="115000"/>
              </a:lnSpc>
              <a:spcBef>
                <a:spcPts val="0"/>
              </a:spcBef>
              <a:spcAft>
                <a:spcPts val="0"/>
              </a:spcAft>
              <a:buClr>
                <a:schemeClr val="dk2"/>
              </a:buClr>
              <a:buSzPts val="1100"/>
              <a:buChar char="■"/>
            </a:pPr>
            <a:r>
              <a:rPr lang="en">
                <a:solidFill>
                  <a:schemeClr val="dk2"/>
                </a:solidFill>
              </a:rPr>
              <a:t>API call took days</a:t>
            </a:r>
            <a:endParaRPr>
              <a:solidFill>
                <a:schemeClr val="dk2"/>
              </a:solidFill>
            </a:endParaRPr>
          </a:p>
          <a:p>
            <a:pPr indent="-298450" lvl="2" marL="1371600" rtl="0" algn="l">
              <a:lnSpc>
                <a:spcPct val="115000"/>
              </a:lnSpc>
              <a:spcBef>
                <a:spcPts val="0"/>
              </a:spcBef>
              <a:spcAft>
                <a:spcPts val="0"/>
              </a:spcAft>
              <a:buClr>
                <a:schemeClr val="dk2"/>
              </a:buClr>
              <a:buSzPts val="1100"/>
              <a:buChar char="■"/>
            </a:pPr>
            <a:r>
              <a:rPr lang="en">
                <a:solidFill>
                  <a:schemeClr val="dk2"/>
                </a:solidFill>
              </a:rPr>
              <a:t>Genre columns</a:t>
            </a:r>
            <a:endParaRPr>
              <a:solidFill>
                <a:schemeClr val="dk2"/>
              </a:solidFill>
            </a:endParaRPr>
          </a:p>
          <a:p>
            <a:pPr indent="-298450" lvl="2" marL="1371600" rtl="0" algn="l">
              <a:lnSpc>
                <a:spcPct val="115000"/>
              </a:lnSpc>
              <a:spcBef>
                <a:spcPts val="0"/>
              </a:spcBef>
              <a:spcAft>
                <a:spcPts val="0"/>
              </a:spcAft>
              <a:buClr>
                <a:schemeClr val="dk2"/>
              </a:buClr>
              <a:buSzPts val="1100"/>
              <a:buChar char="■"/>
            </a:pPr>
            <a:r>
              <a:rPr lang="en">
                <a:solidFill>
                  <a:schemeClr val="dk2"/>
                </a:solidFill>
              </a:rPr>
              <a:t>G key and uploading-- kicked out </a:t>
            </a:r>
            <a:endParaRPr>
              <a:solidFill>
                <a:schemeClr val="dk2"/>
              </a:solidFill>
            </a:endParaRPr>
          </a:p>
          <a:p>
            <a:pPr indent="-298450" lvl="1" marL="914400" rtl="0" algn="l">
              <a:lnSpc>
                <a:spcPct val="115000"/>
              </a:lnSpc>
              <a:spcBef>
                <a:spcPts val="0"/>
              </a:spcBef>
              <a:spcAft>
                <a:spcPts val="0"/>
              </a:spcAft>
              <a:buClr>
                <a:schemeClr val="dk2"/>
              </a:buClr>
              <a:buSzPts val="1100"/>
              <a:buChar char="○"/>
            </a:pPr>
            <a:r>
              <a:rPr lang="en">
                <a:solidFill>
                  <a:schemeClr val="dk2"/>
                </a:solidFill>
              </a:rPr>
              <a:t>Additional questions that came up, but which you didn't have time to answer: What would you research next, if you had two more weeks?</a:t>
            </a:r>
            <a:endParaRPr>
              <a:solidFill>
                <a:schemeClr val="dk2"/>
              </a:solidFill>
            </a:endParaRPr>
          </a:p>
          <a:p>
            <a:pPr indent="-298450" lvl="2" marL="1371600" rtl="0" algn="l">
              <a:lnSpc>
                <a:spcPct val="115000"/>
              </a:lnSpc>
              <a:spcBef>
                <a:spcPts val="0"/>
              </a:spcBef>
              <a:spcAft>
                <a:spcPts val="0"/>
              </a:spcAft>
              <a:buClr>
                <a:schemeClr val="dk2"/>
              </a:buClr>
              <a:buSzPts val="1100"/>
              <a:buChar char="■"/>
            </a:pPr>
            <a:r>
              <a:rPr lang="en">
                <a:solidFill>
                  <a:schemeClr val="dk2"/>
                </a:solidFill>
              </a:rPr>
              <a:t>Determine the other factors that determine popularity and </a:t>
            </a:r>
            <a:endParaRPr>
              <a:solidFill>
                <a:schemeClr val="dk2"/>
              </a:solidFill>
            </a:endParaRPr>
          </a:p>
          <a:p>
            <a:pPr indent="-298450" lvl="2" marL="1371600" rtl="0" algn="l">
              <a:lnSpc>
                <a:spcPct val="115000"/>
              </a:lnSpc>
              <a:spcBef>
                <a:spcPts val="0"/>
              </a:spcBef>
              <a:spcAft>
                <a:spcPts val="0"/>
              </a:spcAft>
              <a:buClr>
                <a:schemeClr val="dk2"/>
              </a:buClr>
              <a:buSzPts val="1100"/>
              <a:buChar char="■"/>
            </a:pPr>
            <a:r>
              <a:rPr lang="en">
                <a:solidFill>
                  <a:schemeClr val="dk2"/>
                </a:solidFill>
              </a:rPr>
              <a:t>Forecast how artists can be successful with incorporating these factors within their songwriting and production</a:t>
            </a:r>
            <a:endParaRPr>
              <a:solidFill>
                <a:schemeClr val="dk2"/>
              </a:solidFill>
            </a:endParaRPr>
          </a:p>
          <a:p>
            <a:pPr indent="0" lvl="0" marL="0" rtl="0" algn="l">
              <a:spcBef>
                <a:spcPts val="1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61c0c73299_6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1c0c73299_6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1c0c73299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1c0c73299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Genre was a challenge with our data set-- it kept breaking and even though there was a clear column we spent several days segmenting our data based on genre and when we did, the data was subjective based on individual </a:t>
            </a:r>
            <a:r>
              <a:rPr lang="en"/>
              <a:t>assumptions</a:t>
            </a:r>
            <a:r>
              <a:rPr lang="en"/>
              <a:t>.</a:t>
            </a:r>
            <a:endParaRPr/>
          </a:p>
          <a:p>
            <a:pPr indent="-317500" lvl="0" marL="457200" rtl="0" algn="l">
              <a:spcBef>
                <a:spcPts val="0"/>
              </a:spcBef>
              <a:spcAft>
                <a:spcPts val="0"/>
              </a:spcAft>
              <a:buSzPts val="1400"/>
              <a:buChar char="●"/>
            </a:pPr>
            <a:r>
              <a:rPr lang="en"/>
              <a:t>Even when we called Genre as an API, that </a:t>
            </a:r>
            <a:r>
              <a:rPr lang="en"/>
              <a:t>didn't</a:t>
            </a:r>
            <a:r>
              <a:rPr lang="en"/>
              <a:t> work and we ended up with popular </a:t>
            </a:r>
            <a:r>
              <a:rPr lang="en"/>
              <a:t>artists</a:t>
            </a:r>
            <a:r>
              <a:rPr lang="en"/>
              <a:t> being innovators of unknown “elusive genres” but popularity being more identifiable based on other factors.</a:t>
            </a:r>
            <a:endParaRPr/>
          </a:p>
          <a:p>
            <a:pPr indent="-317500" lvl="0" marL="457200" rtl="0" algn="l">
              <a:spcBef>
                <a:spcPts val="0"/>
              </a:spcBef>
              <a:spcAft>
                <a:spcPts val="0"/>
              </a:spcAft>
              <a:buSzPts val="1400"/>
              <a:buChar char="●"/>
            </a:pPr>
            <a:r>
              <a:rPr lang="en"/>
              <a:t>The factors that determined popularity were consistently within the data set and API call </a:t>
            </a:r>
            <a:endParaRPr/>
          </a:p>
          <a:p>
            <a:pPr indent="-317500" lvl="1" marL="914400" rtl="0" algn="l">
              <a:spcBef>
                <a:spcPts val="0"/>
              </a:spcBef>
              <a:spcAft>
                <a:spcPts val="0"/>
              </a:spcAft>
              <a:buSzPts val="1400"/>
              <a:buChar char="○"/>
            </a:pPr>
            <a:r>
              <a:rPr lang="en"/>
              <a:t>KEY (major or minor </a:t>
            </a:r>
            <a:r>
              <a:rPr lang="en" sz="1200">
                <a:solidFill>
                  <a:srgbClr val="222222"/>
                </a:solidFill>
                <a:highlight>
                  <a:srgbClr val="FFFFFF"/>
                </a:highlight>
                <a:latin typeface="Roboto"/>
                <a:ea typeface="Roboto"/>
                <a:cs typeface="Roboto"/>
                <a:sym typeface="Roboto"/>
              </a:rPr>
              <a:t>scale around which a piece of music revolves)</a:t>
            </a:r>
            <a:endParaRPr/>
          </a:p>
          <a:p>
            <a:pPr indent="-317500" lvl="1" marL="914400" rtl="0" algn="l">
              <a:spcBef>
                <a:spcPts val="0"/>
              </a:spcBef>
              <a:spcAft>
                <a:spcPts val="0"/>
              </a:spcAft>
              <a:buSzPts val="1400"/>
              <a:buChar char="○"/>
            </a:pPr>
            <a:r>
              <a:rPr lang="en"/>
              <a:t>MODE (</a:t>
            </a:r>
            <a:r>
              <a:rPr lang="en" sz="1000">
                <a:solidFill>
                  <a:srgbClr val="666666"/>
                </a:solidFill>
                <a:highlight>
                  <a:srgbClr val="FFFFFF"/>
                </a:highlight>
              </a:rPr>
              <a:t>This example is entirely subjective, but I find the more sharps and fewer flats used in a mode, the more uplifting and happy the vibe feels.  Concurrently, using more flats, the darker and more sinister the sound becomes. I feel this way because certain sounds, chords, and Modes are associated with certain emotions. For example, Lydian and Ionian Modes are used in happy and spiritually uplifting music. Mixolydian and Dorian Modes are often used in blues and gospel music. The Aeolian (minor) Mode is defined as melancholy and sad while Phrygian and Locrian Modes are the go-to Modes for scary, dramatic, and otherworldly sounds.)</a:t>
            </a:r>
            <a:endParaRPr/>
          </a:p>
          <a:p>
            <a:pPr indent="-317500" lvl="1" marL="914400" rtl="0" algn="l">
              <a:spcBef>
                <a:spcPts val="0"/>
              </a:spcBef>
              <a:spcAft>
                <a:spcPts val="0"/>
              </a:spcAft>
              <a:buSzPts val="1400"/>
              <a:buChar char="○"/>
            </a:pPr>
            <a:r>
              <a:rPr lang="en"/>
              <a:t>DANCEABILITY (</a:t>
            </a:r>
            <a:r>
              <a:rPr b="1" lang="en" sz="1050">
                <a:solidFill>
                  <a:srgbClr val="6A6A6A"/>
                </a:solidFill>
                <a:highlight>
                  <a:srgbClr val="FFFFFF"/>
                </a:highlight>
                <a:latin typeface="Roboto"/>
                <a:ea typeface="Roboto"/>
                <a:cs typeface="Roboto"/>
                <a:sym typeface="Roboto"/>
              </a:rPr>
              <a:t>Danceability</a:t>
            </a:r>
            <a:r>
              <a:rPr lang="en" sz="1050">
                <a:solidFill>
                  <a:srgbClr val="545454"/>
                </a:solidFill>
                <a:highlight>
                  <a:srgbClr val="FFFFFF"/>
                </a:highlight>
                <a:latin typeface="Roboto"/>
                <a:ea typeface="Roboto"/>
                <a:cs typeface="Roboto"/>
                <a:sym typeface="Roboto"/>
              </a:rPr>
              <a:t>: How danceable a </a:t>
            </a:r>
            <a:r>
              <a:rPr b="1" lang="en" sz="1050">
                <a:solidFill>
                  <a:srgbClr val="6A6A6A"/>
                </a:solidFill>
                <a:highlight>
                  <a:srgbClr val="FFFFFF"/>
                </a:highlight>
                <a:latin typeface="Roboto"/>
                <a:ea typeface="Roboto"/>
                <a:cs typeface="Roboto"/>
                <a:sym typeface="Roboto"/>
              </a:rPr>
              <a:t>song</a:t>
            </a:r>
            <a:r>
              <a:rPr lang="en" sz="1050">
                <a:solidFill>
                  <a:srgbClr val="545454"/>
                </a:solidFill>
                <a:highlight>
                  <a:srgbClr val="FFFFFF"/>
                </a:highlight>
                <a:latin typeface="Roboto"/>
                <a:ea typeface="Roboto"/>
                <a:cs typeface="Roboto"/>
                <a:sym typeface="Roboto"/>
              </a:rPr>
              <a:t> based on </a:t>
            </a:r>
            <a:r>
              <a:rPr b="1" lang="en" sz="1050">
                <a:solidFill>
                  <a:srgbClr val="6A6A6A"/>
                </a:solidFill>
                <a:highlight>
                  <a:srgbClr val="FFFFFF"/>
                </a:highlight>
                <a:latin typeface="Roboto"/>
                <a:ea typeface="Roboto"/>
                <a:cs typeface="Roboto"/>
                <a:sym typeface="Roboto"/>
              </a:rPr>
              <a:t>musical</a:t>
            </a:r>
            <a:r>
              <a:rPr lang="en" sz="1050">
                <a:solidFill>
                  <a:srgbClr val="545454"/>
                </a:solidFill>
                <a:highlight>
                  <a:srgbClr val="FFFFFF"/>
                </a:highlight>
                <a:latin typeface="Roboto"/>
                <a:ea typeface="Roboto"/>
                <a:cs typeface="Roboto"/>
                <a:sym typeface="Roboto"/>
              </a:rPr>
              <a:t> elements including tempo, rhythm stability, beat strength, and overall regularity) Drake Drake Drake</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highlight>
                  <a:srgbClr val="FFFFFF"/>
                </a:highlight>
                <a:latin typeface="Georgia"/>
                <a:ea typeface="Georgia"/>
                <a:cs typeface="Georgia"/>
                <a:sym typeface="Georgia"/>
              </a:rPr>
              <a:t>Moving between genre “is not something we normally see from programmed offerings, so in the beginning, it did feel like there were some walls there,” Stein says. “Now it feels natural.”  - </a:t>
            </a:r>
            <a:r>
              <a:rPr b="1" lang="en" sz="1200">
                <a:solidFill>
                  <a:schemeClr val="dk2"/>
                </a:solidFill>
                <a:highlight>
                  <a:srgbClr val="FFFFFF"/>
                </a:highlight>
              </a:rPr>
              <a:t>John Stein, Co-Creator of Spotify’s Genre-Less Pollen Playlist</a:t>
            </a:r>
            <a:endParaRPr b="1" sz="1200">
              <a:solidFill>
                <a:schemeClr val="dk2"/>
              </a:solidFill>
              <a:highlight>
                <a:srgbClr val="FFFFFF"/>
              </a:highlight>
            </a:endParaRPr>
          </a:p>
          <a:p>
            <a:pPr indent="0" lvl="0" marL="0" rtl="0" algn="l">
              <a:spcBef>
                <a:spcPts val="0"/>
              </a:spcBef>
              <a:spcAft>
                <a:spcPts val="0"/>
              </a:spcAft>
              <a:buNone/>
            </a:pPr>
            <a:r>
              <a:t/>
            </a:r>
            <a:endParaRPr sz="1200">
              <a:solidFill>
                <a:schemeClr val="dk2"/>
              </a:solidFill>
              <a:highlight>
                <a:srgbClr val="FFFFFF"/>
              </a:highlight>
              <a:latin typeface="Georgia"/>
              <a:ea typeface="Georgia"/>
              <a:cs typeface="Georgia"/>
              <a:sym typeface="Georgi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We used our data set via kagle to find the above values based out of 288K tracks</a:t>
            </a:r>
            <a:endParaRPr/>
          </a:p>
          <a:p>
            <a:pPr indent="-317500" lvl="0" marL="457200" rtl="0" algn="l">
              <a:spcBef>
                <a:spcPts val="0"/>
              </a:spcBef>
              <a:spcAft>
                <a:spcPts val="0"/>
              </a:spcAft>
              <a:buSzPts val="1400"/>
              <a:buChar char="-"/>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2"/>
              </a:buClr>
              <a:buSzPts val="1100"/>
              <a:buFont typeface="Arial"/>
              <a:buNone/>
            </a:pPr>
            <a:r>
              <a:rPr lang="en" sz="1200">
                <a:highlight>
                  <a:srgbClr val="FFFFFF"/>
                </a:highlight>
              </a:rPr>
              <a:t>Using a dataset of 228,000 Spotify Tracks, we were able to predict popularity</a:t>
            </a:r>
            <a:endParaRPr sz="1200">
              <a:highlight>
                <a:srgbClr val="FFFFFF"/>
              </a:highlight>
            </a:endParaRPr>
          </a:p>
          <a:p>
            <a:pPr indent="457200" lvl="0" marL="0" rtl="0" algn="l">
              <a:lnSpc>
                <a:spcPct val="115000"/>
              </a:lnSpc>
              <a:spcBef>
                <a:spcPts val="0"/>
              </a:spcBef>
              <a:spcAft>
                <a:spcPts val="0"/>
              </a:spcAft>
              <a:buClr>
                <a:schemeClr val="dk2"/>
              </a:buClr>
              <a:buSzPts val="1100"/>
              <a:buFont typeface="Arial"/>
              <a:buNone/>
            </a:pPr>
            <a:r>
              <a:rPr lang="en" sz="1200">
                <a:highlight>
                  <a:srgbClr val="FFFFFF"/>
                </a:highlight>
              </a:rPr>
              <a:t>(greater than 57% popularity) using audio-based metrics such as key, mode, and danceability</a:t>
            </a:r>
            <a:endParaRPr sz="1200">
              <a:highlight>
                <a:srgbClr val="FFFFFF"/>
              </a:highlight>
            </a:endParaRPr>
          </a:p>
          <a:p>
            <a:pPr indent="457200" lvl="0" marL="0" rtl="0" algn="l">
              <a:lnSpc>
                <a:spcPct val="115000"/>
              </a:lnSpc>
              <a:spcBef>
                <a:spcPts val="0"/>
              </a:spcBef>
              <a:spcAft>
                <a:spcPts val="0"/>
              </a:spcAft>
              <a:buClr>
                <a:schemeClr val="dk2"/>
              </a:buClr>
              <a:buSzPts val="1100"/>
              <a:buFont typeface="Arial"/>
              <a:buNone/>
            </a:pPr>
            <a:r>
              <a:rPr lang="en" sz="1200">
                <a:highlight>
                  <a:srgbClr val="FFFFFF"/>
                </a:highlight>
              </a:rPr>
              <a:t>*We’ll discuss these findings in our </a:t>
            </a:r>
            <a:r>
              <a:rPr lang="en" sz="1200">
                <a:highlight>
                  <a:srgbClr val="FFFFFF"/>
                </a:highlight>
              </a:rPr>
              <a:t>ability</a:t>
            </a:r>
            <a:r>
              <a:rPr lang="en" sz="1200">
                <a:highlight>
                  <a:srgbClr val="FFFFFF"/>
                </a:highlight>
              </a:rPr>
              <a:t> to </a:t>
            </a:r>
            <a:r>
              <a:rPr lang="en" sz="1200">
                <a:highlight>
                  <a:srgbClr val="FFFFFF"/>
                </a:highlight>
              </a:rPr>
              <a:t>predict music findings in the next few slides</a:t>
            </a:r>
            <a:r>
              <a:rPr lang="en" sz="1200">
                <a:highlight>
                  <a:srgbClr val="FFFFFF"/>
                </a:highlight>
              </a:rPr>
              <a:t> </a:t>
            </a:r>
            <a:endParaRPr sz="1200">
              <a:highlight>
                <a:srgbClr val="FFFFFF"/>
              </a:highlight>
            </a:endParaRPr>
          </a:p>
          <a:p>
            <a:pPr indent="0" lvl="0" marL="0" rtl="0" algn="l">
              <a:spcBef>
                <a:spcPts val="0"/>
              </a:spcBef>
              <a:spcAft>
                <a:spcPts val="0"/>
              </a:spcAft>
              <a:buNone/>
            </a:pPr>
            <a:r>
              <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61c0c73299_3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61c0c73299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200">
                <a:highlight>
                  <a:srgbClr val="FFFFFF"/>
                </a:highlight>
                <a:latin typeface="Helvetica Neue"/>
                <a:ea typeface="Helvetica Neue"/>
                <a:cs typeface="Helvetica Neue"/>
                <a:sym typeface="Helvetica Neue"/>
              </a:rPr>
              <a:t>The popularity of the track. The value will be between 0, for least popular, and 100 for most popular. The popularity of a track is a value between 0 and 100, with 100 being the most popular. Popularity is based mainly on the total number of playbacks. </a:t>
            </a:r>
            <a:endParaRPr sz="1200">
              <a:highlight>
                <a:srgbClr val="FFFFFF"/>
              </a:highlight>
              <a:latin typeface="Helvetica Neue"/>
              <a:ea typeface="Helvetica Neue"/>
              <a:cs typeface="Helvetica Neue"/>
              <a:sym typeface="Helvetica Neue"/>
            </a:endParaRPr>
          </a:p>
          <a:p>
            <a:pPr indent="0" lvl="0" marL="457200" rtl="0" algn="l">
              <a:spcBef>
                <a:spcPts val="0"/>
              </a:spcBef>
              <a:spcAft>
                <a:spcPts val="0"/>
              </a:spcAft>
              <a:buNone/>
            </a:pPr>
            <a:r>
              <a:t/>
            </a:r>
            <a:endParaRPr sz="1200">
              <a:highlight>
                <a:srgbClr val="FFFFFF"/>
              </a:highlight>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comments" Target="../comments/commen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Using Data Analysis to determine the most popular songs of 2019</a:t>
            </a:r>
            <a:endParaRPr sz="3600"/>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Spotify Analysis by Addison Brown, Ashley Cleveland, and Jessica Jordan</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2" name="Shape 132"/>
        <p:cNvGrpSpPr/>
        <p:nvPr/>
      </p:nvGrpSpPr>
      <p:grpSpPr>
        <a:xfrm>
          <a:off x="0" y="0"/>
          <a:ext cx="0" cy="0"/>
          <a:chOff x="0" y="0"/>
          <a:chExt cx="0" cy="0"/>
        </a:xfrm>
      </p:grpSpPr>
      <p:sp>
        <p:nvSpPr>
          <p:cNvPr id="133" name="Google Shape;133;p22"/>
          <p:cNvSpPr txBox="1"/>
          <p:nvPr>
            <p:ph idx="1" type="subTitle"/>
          </p:nvPr>
        </p:nvSpPr>
        <p:spPr>
          <a:xfrm>
            <a:off x="187863" y="466725"/>
            <a:ext cx="4045200" cy="1653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3000">
                <a:solidFill>
                  <a:srgbClr val="1ED761"/>
                </a:solidFill>
              </a:rPr>
              <a:t>#Who are the most popular artists of 2019 to date?</a:t>
            </a:r>
            <a:endParaRPr sz="1800"/>
          </a:p>
        </p:txBody>
      </p:sp>
      <p:sp>
        <p:nvSpPr>
          <p:cNvPr id="134" name="Google Shape;134;p22"/>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200">
              <a:solidFill>
                <a:schemeClr val="lt2"/>
              </a:solidFill>
              <a:latin typeface="Lato"/>
              <a:ea typeface="Lato"/>
              <a:cs typeface="Lato"/>
              <a:sym typeface="Lato"/>
            </a:endParaRPr>
          </a:p>
        </p:txBody>
      </p:sp>
      <p:pic>
        <p:nvPicPr>
          <p:cNvPr id="135" name="Google Shape;135;p22"/>
          <p:cNvPicPr preferRelativeResize="0"/>
          <p:nvPr/>
        </p:nvPicPr>
        <p:blipFill rotWithShape="1">
          <a:blip r:embed="rId3">
            <a:alphaModFix/>
          </a:blip>
          <a:srcRect b="4742" l="0" r="0" t="4742"/>
          <a:stretch/>
        </p:blipFill>
        <p:spPr>
          <a:xfrm>
            <a:off x="4572000" y="2404100"/>
            <a:ext cx="4572000" cy="2739400"/>
          </a:xfrm>
          <a:prstGeom prst="rect">
            <a:avLst/>
          </a:prstGeom>
          <a:noFill/>
          <a:ln>
            <a:noFill/>
          </a:ln>
        </p:spPr>
      </p:pic>
      <p:pic>
        <p:nvPicPr>
          <p:cNvPr id="136" name="Google Shape;136;p22"/>
          <p:cNvPicPr preferRelativeResize="0"/>
          <p:nvPr/>
        </p:nvPicPr>
        <p:blipFill rotWithShape="1">
          <a:blip r:embed="rId4">
            <a:alphaModFix/>
          </a:blip>
          <a:srcRect b="11534" l="0" r="0" t="7297"/>
          <a:stretch/>
        </p:blipFill>
        <p:spPr>
          <a:xfrm>
            <a:off x="4572000" y="0"/>
            <a:ext cx="4572000" cy="2456474"/>
          </a:xfrm>
          <a:prstGeom prst="rect">
            <a:avLst/>
          </a:prstGeom>
          <a:noFill/>
          <a:ln>
            <a:noFill/>
          </a:ln>
        </p:spPr>
      </p:pic>
      <p:graphicFrame>
        <p:nvGraphicFramePr>
          <p:cNvPr id="137" name="Google Shape;137;p22"/>
          <p:cNvGraphicFramePr/>
          <p:nvPr/>
        </p:nvGraphicFramePr>
        <p:xfrm>
          <a:off x="903950" y="2602688"/>
          <a:ext cx="3000000" cy="3000000"/>
        </p:xfrm>
        <a:graphic>
          <a:graphicData uri="http://schemas.openxmlformats.org/drawingml/2006/table">
            <a:tbl>
              <a:tblPr>
                <a:noFill/>
                <a:tableStyleId>{E1F88867-269C-4D2E-9FF7-AC5C200FBEE1}</a:tableStyleId>
              </a:tblPr>
              <a:tblGrid>
                <a:gridCol w="1444625"/>
                <a:gridCol w="1168400"/>
              </a:tblGrid>
              <a:tr h="381000">
                <a:tc>
                  <a:txBody>
                    <a:bodyPr/>
                    <a:lstStyle/>
                    <a:p>
                      <a:pPr indent="0" lvl="0" marL="0" rtl="0" algn="ctr">
                        <a:spcBef>
                          <a:spcPts val="0"/>
                        </a:spcBef>
                        <a:spcAft>
                          <a:spcPts val="0"/>
                        </a:spcAft>
                        <a:buNone/>
                      </a:pPr>
                      <a:r>
                        <a:rPr b="1" lang="en"/>
                        <a:t>Artists</a:t>
                      </a:r>
                      <a:endParaRPr b="1"/>
                    </a:p>
                  </a:txBody>
                  <a:tcPr marT="91425" marB="91425" marR="91425" marL="91425" anchor="ctr"/>
                </a:tc>
                <a:tc>
                  <a:txBody>
                    <a:bodyPr/>
                    <a:lstStyle/>
                    <a:p>
                      <a:pPr indent="0" lvl="0" marL="0" rtl="0" algn="ctr">
                        <a:spcBef>
                          <a:spcPts val="0"/>
                        </a:spcBef>
                        <a:spcAft>
                          <a:spcPts val="0"/>
                        </a:spcAft>
                        <a:buNone/>
                      </a:pPr>
                      <a:r>
                        <a:rPr b="1" lang="en"/>
                        <a:t>Popularity</a:t>
                      </a:r>
                      <a:endParaRPr b="1"/>
                    </a:p>
                  </a:txBody>
                  <a:tcPr marT="91425" marB="91425" marR="91425" marL="91425"/>
                </a:tc>
              </a:tr>
              <a:tr h="100000">
                <a:tc>
                  <a:txBody>
                    <a:bodyPr/>
                    <a:lstStyle/>
                    <a:p>
                      <a:pPr indent="0" lvl="0" marL="0" rtl="0" algn="ctr">
                        <a:spcBef>
                          <a:spcPts val="0"/>
                        </a:spcBef>
                        <a:spcAft>
                          <a:spcPts val="0"/>
                        </a:spcAft>
                        <a:buClr>
                          <a:schemeClr val="dk2"/>
                        </a:buClr>
                        <a:buSzPts val="1100"/>
                        <a:buFont typeface="Arial"/>
                        <a:buNone/>
                      </a:pPr>
                      <a:r>
                        <a:rPr lang="en">
                          <a:solidFill>
                            <a:schemeClr val="dk2"/>
                          </a:solidFill>
                        </a:rPr>
                        <a:t>Shawn Mendes</a:t>
                      </a:r>
                      <a:endParaRPr/>
                    </a:p>
                  </a:txBody>
                  <a:tcPr marT="91425" marB="91425" marR="91425" marL="91425"/>
                </a:tc>
                <a:tc>
                  <a:txBody>
                    <a:bodyPr/>
                    <a:lstStyle/>
                    <a:p>
                      <a:pPr indent="0" lvl="0" marL="0" rtl="0" algn="ctr">
                        <a:spcBef>
                          <a:spcPts val="0"/>
                        </a:spcBef>
                        <a:spcAft>
                          <a:spcPts val="0"/>
                        </a:spcAft>
                        <a:buNone/>
                      </a:pPr>
                      <a:r>
                        <a:rPr lang="en"/>
                        <a:t>100</a:t>
                      </a:r>
                      <a:endParaRPr/>
                    </a:p>
                  </a:txBody>
                  <a:tcPr marT="91425" marB="91425" marR="91425" marL="91425"/>
                </a:tc>
              </a:tr>
              <a:tr h="381000">
                <a:tc>
                  <a:txBody>
                    <a:bodyPr/>
                    <a:lstStyle/>
                    <a:p>
                      <a:pPr indent="0" lvl="0" marL="0" rtl="0" algn="ctr">
                        <a:spcBef>
                          <a:spcPts val="0"/>
                        </a:spcBef>
                        <a:spcAft>
                          <a:spcPts val="0"/>
                        </a:spcAft>
                        <a:buNone/>
                      </a:pPr>
                      <a:r>
                        <a:rPr lang="en"/>
                        <a:t>Lizzo</a:t>
                      </a:r>
                      <a:endParaRPr/>
                    </a:p>
                  </a:txBody>
                  <a:tcPr marT="91425" marB="91425" marR="91425" marL="91425"/>
                </a:tc>
                <a:tc>
                  <a:txBody>
                    <a:bodyPr/>
                    <a:lstStyle/>
                    <a:p>
                      <a:pPr indent="0" lvl="0" marL="0" rtl="0" algn="ctr">
                        <a:spcBef>
                          <a:spcPts val="0"/>
                        </a:spcBef>
                        <a:spcAft>
                          <a:spcPts val="0"/>
                        </a:spcAft>
                        <a:buNone/>
                      </a:pPr>
                      <a:r>
                        <a:rPr lang="en"/>
                        <a:t>96</a:t>
                      </a:r>
                      <a:endParaRPr/>
                    </a:p>
                  </a:txBody>
                  <a:tcPr marT="91425" marB="91425" marR="91425" marL="91425"/>
                </a:tc>
              </a:tr>
              <a:tr h="381000">
                <a:tc>
                  <a:txBody>
                    <a:bodyPr/>
                    <a:lstStyle/>
                    <a:p>
                      <a:pPr indent="0" lvl="0" marL="0" rtl="0" algn="ctr">
                        <a:spcBef>
                          <a:spcPts val="0"/>
                        </a:spcBef>
                        <a:spcAft>
                          <a:spcPts val="0"/>
                        </a:spcAft>
                        <a:buNone/>
                      </a:pPr>
                      <a:r>
                        <a:rPr lang="en"/>
                        <a:t>Maroon 5</a:t>
                      </a:r>
                      <a:r>
                        <a:rPr lang="en"/>
                        <a:t> </a:t>
                      </a:r>
                      <a:endParaRPr/>
                    </a:p>
                  </a:txBody>
                  <a:tcPr marT="91425" marB="91425" marR="91425" marL="91425"/>
                </a:tc>
                <a:tc>
                  <a:txBody>
                    <a:bodyPr/>
                    <a:lstStyle/>
                    <a:p>
                      <a:pPr indent="0" lvl="0" marL="0" rtl="0" algn="ctr">
                        <a:spcBef>
                          <a:spcPts val="0"/>
                        </a:spcBef>
                        <a:spcAft>
                          <a:spcPts val="0"/>
                        </a:spcAft>
                        <a:buNone/>
                      </a:pPr>
                      <a:r>
                        <a:rPr lang="en"/>
                        <a:t>95</a:t>
                      </a: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11762"/>
          <a:stretch/>
        </p:blipFill>
        <p:spPr>
          <a:xfrm>
            <a:off x="0" y="-15975"/>
            <a:ext cx="9144001" cy="5337137"/>
          </a:xfrm>
          <a:prstGeom prst="rect">
            <a:avLst/>
          </a:prstGeom>
          <a:noFill/>
          <a:ln>
            <a:noFill/>
          </a:ln>
        </p:spPr>
      </p:pic>
      <p:sp>
        <p:nvSpPr>
          <p:cNvPr id="143" name="Google Shape;143;p23"/>
          <p:cNvSpPr txBox="1"/>
          <p:nvPr>
            <p:ph idx="1" type="body"/>
          </p:nvPr>
        </p:nvSpPr>
        <p:spPr>
          <a:xfrm>
            <a:off x="187025" y="-110975"/>
            <a:ext cx="52395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FFFFFF"/>
                </a:solidFill>
              </a:rPr>
              <a:t>#Where are the highest</a:t>
            </a:r>
            <a:r>
              <a:rPr b="1" lang="en" sz="3000">
                <a:solidFill>
                  <a:srgbClr val="FFFFFF"/>
                </a:solidFill>
              </a:rPr>
              <a:t> </a:t>
            </a:r>
            <a:r>
              <a:rPr b="1" lang="en" sz="3000">
                <a:solidFill>
                  <a:srgbClr val="FFFFFF"/>
                </a:solidFill>
              </a:rPr>
              <a:t>concentrations of listeners worldwide?</a:t>
            </a:r>
            <a:r>
              <a:rPr lang="en" sz="3000">
                <a:solidFill>
                  <a:srgbClr val="FFFFFF"/>
                </a:solidFill>
              </a:rPr>
              <a:t> </a:t>
            </a:r>
            <a:endParaRPr sz="3000">
              <a:solidFill>
                <a:srgbClr val="FFFFFF"/>
              </a:solidFill>
            </a:endParaRPr>
          </a:p>
          <a:p>
            <a:pPr indent="0" lvl="0" marL="0" rtl="0" algn="l">
              <a:spcBef>
                <a:spcPts val="1600"/>
              </a:spcBef>
              <a:spcAft>
                <a:spcPts val="1600"/>
              </a:spcAft>
              <a:buClr>
                <a:schemeClr val="dk2"/>
              </a:buClr>
              <a:buSzPts val="1100"/>
              <a:buFont typeface="Arial"/>
              <a:buNone/>
            </a:pPr>
            <a:r>
              <a:t/>
            </a:r>
            <a:endParaRPr sz="18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22899" l="0" r="9510" t="0"/>
          <a:stretch/>
        </p:blipFill>
        <p:spPr>
          <a:xfrm>
            <a:off x="0" y="14675"/>
            <a:ext cx="9144001" cy="5197704"/>
          </a:xfrm>
          <a:prstGeom prst="rect">
            <a:avLst/>
          </a:prstGeom>
          <a:noFill/>
          <a:ln>
            <a:noFill/>
          </a:ln>
        </p:spPr>
      </p:pic>
      <p:sp>
        <p:nvSpPr>
          <p:cNvPr id="149" name="Google Shape;149;p24"/>
          <p:cNvSpPr txBox="1"/>
          <p:nvPr>
            <p:ph idx="4294967295" type="body"/>
          </p:nvPr>
        </p:nvSpPr>
        <p:spPr>
          <a:xfrm>
            <a:off x="4820650" y="255400"/>
            <a:ext cx="4151100" cy="3048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800">
                <a:solidFill>
                  <a:srgbClr val="1ED761"/>
                </a:solidFill>
              </a:rPr>
              <a:t>#What predictions can we make based on music popularity from calling the API the given Data Set?</a:t>
            </a:r>
            <a:endParaRPr b="1" sz="2800">
              <a:solidFill>
                <a:srgbClr val="1ED761"/>
              </a:solidFill>
            </a:endParaRPr>
          </a:p>
          <a:p>
            <a:pPr indent="0" lvl="0" marL="0" rtl="0" algn="l">
              <a:lnSpc>
                <a:spcPct val="100000"/>
              </a:lnSpc>
              <a:spcBef>
                <a:spcPts val="1600"/>
              </a:spcBef>
              <a:spcAft>
                <a:spcPts val="1600"/>
              </a:spcAft>
              <a:buNone/>
            </a:pPr>
            <a:r>
              <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pic>
        <p:nvPicPr>
          <p:cNvPr descr="Screen Shot 2015-11-20 at 9.47.21 AM.png" id="154" name="Google Shape;154;p25"/>
          <p:cNvPicPr preferRelativeResize="0"/>
          <p:nvPr/>
        </p:nvPicPr>
        <p:blipFill rotWithShape="1">
          <a:blip r:embed="rId4">
            <a:alphaModFix/>
          </a:blip>
          <a:srcRect b="0" l="4413" r="4404" t="0"/>
          <a:stretch/>
        </p:blipFill>
        <p:spPr>
          <a:xfrm>
            <a:off x="0" y="0"/>
            <a:ext cx="9144000" cy="5143504"/>
          </a:xfrm>
          <a:prstGeom prst="rect">
            <a:avLst/>
          </a:prstGeom>
          <a:noFill/>
          <a:ln>
            <a:noFill/>
          </a:ln>
        </p:spPr>
      </p:pic>
      <p:sp>
        <p:nvSpPr>
          <p:cNvPr id="155" name="Google Shape;155;p25"/>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ED761"/>
                </a:solidFill>
              </a:rPr>
              <a:t>Data </a:t>
            </a:r>
            <a:r>
              <a:rPr lang="en">
                <a:solidFill>
                  <a:srgbClr val="1ED761"/>
                </a:solidFill>
              </a:rPr>
              <a:t>Clean Up</a:t>
            </a:r>
            <a:endParaRPr>
              <a:solidFill>
                <a:srgbClr val="1ED761"/>
              </a:solidFill>
            </a:endParaRPr>
          </a:p>
          <a:p>
            <a:pPr indent="0" lvl="0" marL="0" rtl="0" algn="l">
              <a:spcBef>
                <a:spcPts val="0"/>
              </a:spcBef>
              <a:spcAft>
                <a:spcPts val="0"/>
              </a:spcAft>
              <a:buNone/>
            </a:pPr>
            <a:r>
              <a:rPr lang="en">
                <a:solidFill>
                  <a:srgbClr val="1ED761"/>
                </a:solidFill>
              </a:rPr>
              <a:t>&amp; </a:t>
            </a:r>
            <a:r>
              <a:rPr lang="en">
                <a:solidFill>
                  <a:srgbClr val="1ED761"/>
                </a:solidFill>
              </a:rPr>
              <a:t>Exploration</a:t>
            </a:r>
            <a:endParaRPr>
              <a:solidFill>
                <a:srgbClr val="1ED76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59" name="Shape 159"/>
        <p:cNvGrpSpPr/>
        <p:nvPr/>
      </p:nvGrpSpPr>
      <p:grpSpPr>
        <a:xfrm>
          <a:off x="0" y="0"/>
          <a:ext cx="0" cy="0"/>
          <a:chOff x="0" y="0"/>
          <a:chExt cx="0" cy="0"/>
        </a:xfrm>
      </p:grpSpPr>
      <p:pic>
        <p:nvPicPr>
          <p:cNvPr id="160" name="Google Shape;160;p26"/>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61" name="Google Shape;161;p26"/>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62" name="Google Shape;162;p26"/>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Sources of Data</a:t>
            </a:r>
            <a:endParaRPr b="1" sz="3000">
              <a:solidFill>
                <a:schemeClr val="lt2"/>
              </a:solidFill>
              <a:latin typeface="Raleway"/>
              <a:ea typeface="Raleway"/>
              <a:cs typeface="Raleway"/>
              <a:sym typeface="Raleway"/>
            </a:endParaRPr>
          </a:p>
        </p:txBody>
      </p:sp>
      <p:sp>
        <p:nvSpPr>
          <p:cNvPr id="163" name="Google Shape;163;p26"/>
          <p:cNvSpPr txBox="1"/>
          <p:nvPr>
            <p:ph idx="4294967295" type="body"/>
          </p:nvPr>
        </p:nvSpPr>
        <p:spPr>
          <a:xfrm>
            <a:off x="2855550" y="1377475"/>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Exploration &amp; Clean Up</a:t>
            </a:r>
            <a:br>
              <a:rPr lang="en" sz="1400">
                <a:latin typeface="Raleway"/>
                <a:ea typeface="Raleway"/>
                <a:cs typeface="Raleway"/>
                <a:sym typeface="Raleway"/>
              </a:rPr>
            </a:br>
            <a:r>
              <a:rPr lang="en" sz="1200">
                <a:latin typeface="Raleway"/>
                <a:ea typeface="Raleway"/>
                <a:cs typeface="Raleway"/>
                <a:sym typeface="Raleway"/>
              </a:rPr>
              <a:t>SpotifyFeatures.csv</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Unexpected Insights</a:t>
            </a:r>
            <a:br>
              <a:rPr lang="en" sz="1400">
                <a:latin typeface="Raleway"/>
                <a:ea typeface="Raleway"/>
                <a:cs typeface="Raleway"/>
                <a:sym typeface="Raleway"/>
              </a:rPr>
            </a:br>
            <a:r>
              <a:rPr lang="en" sz="1200">
                <a:solidFill>
                  <a:srgbClr val="000000"/>
                </a:solidFill>
                <a:highlight>
                  <a:srgbClr val="FFFFFF"/>
                </a:highlight>
                <a:latin typeface="Raleway"/>
                <a:ea typeface="Raleway"/>
                <a:cs typeface="Raleway"/>
                <a:sym typeface="Raleway"/>
              </a:rPr>
              <a:t>Spotipy is a thin client library for the Spotify Web API</a:t>
            </a:r>
            <a:endParaRPr sz="1200">
              <a:solidFill>
                <a:srgbClr val="000000"/>
              </a:solidFill>
              <a:latin typeface="Raleway"/>
              <a:ea typeface="Raleway"/>
              <a:cs typeface="Raleway"/>
              <a:sym typeface="Raleway"/>
            </a:endParaRPr>
          </a:p>
          <a:p>
            <a:pPr indent="-304800" lvl="0" marL="457200" rtl="0" algn="l">
              <a:spcBef>
                <a:spcPts val="1000"/>
              </a:spcBef>
              <a:spcAft>
                <a:spcPts val="1000"/>
              </a:spcAft>
              <a:buClr>
                <a:schemeClr val="dk1"/>
              </a:buClr>
              <a:buSzPts val="1200"/>
              <a:buFont typeface="Raleway"/>
              <a:buChar char="➔"/>
            </a:pPr>
            <a:r>
              <a:rPr b="1" lang="en" sz="1400">
                <a:solidFill>
                  <a:schemeClr val="dk1"/>
                </a:solidFill>
                <a:latin typeface="Raleway"/>
                <a:ea typeface="Raleway"/>
                <a:cs typeface="Raleway"/>
                <a:sym typeface="Raleway"/>
              </a:rPr>
              <a:t>Challenges </a:t>
            </a:r>
            <a:endParaRPr sz="1200">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67" name="Shape 167"/>
        <p:cNvGrpSpPr/>
        <p:nvPr/>
      </p:nvGrpSpPr>
      <p:grpSpPr>
        <a:xfrm>
          <a:off x="0" y="0"/>
          <a:ext cx="0" cy="0"/>
          <a:chOff x="0" y="0"/>
          <a:chExt cx="0" cy="0"/>
        </a:xfrm>
      </p:grpSpPr>
      <p:sp>
        <p:nvSpPr>
          <p:cNvPr id="168" name="Google Shape;168;p27"/>
          <p:cNvSpPr/>
          <p:nvPr/>
        </p:nvSpPr>
        <p:spPr>
          <a:xfrm>
            <a:off x="-38100" y="38100"/>
            <a:ext cx="9105900" cy="5143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27"/>
          <p:cNvPicPr preferRelativeResize="0"/>
          <p:nvPr/>
        </p:nvPicPr>
        <p:blipFill rotWithShape="1">
          <a:blip r:embed="rId3">
            <a:alphaModFix/>
          </a:blip>
          <a:srcRect b="11948" l="0" r="0" t="0"/>
          <a:stretch/>
        </p:blipFill>
        <p:spPr>
          <a:xfrm>
            <a:off x="270813" y="0"/>
            <a:ext cx="8602380"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283100" y="712150"/>
            <a:ext cx="86205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Process</a:t>
            </a:r>
            <a:endParaRPr/>
          </a:p>
        </p:txBody>
      </p:sp>
      <p:sp>
        <p:nvSpPr>
          <p:cNvPr id="175" name="Google Shape;175;p28"/>
          <p:cNvSpPr/>
          <p:nvPr/>
        </p:nvSpPr>
        <p:spPr>
          <a:xfrm>
            <a:off x="371775"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8"/>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8"/>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8"/>
          <p:cNvSpPr txBox="1"/>
          <p:nvPr>
            <p:ph type="title"/>
          </p:nvPr>
        </p:nvSpPr>
        <p:spPr>
          <a:xfrm>
            <a:off x="6125275" y="2061900"/>
            <a:ext cx="2481600" cy="2005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1200"/>
              </a:spcAft>
              <a:buNone/>
            </a:pPr>
            <a:r>
              <a:rPr lang="en" sz="3000"/>
              <a:t>Plotting the Data for Analysis</a:t>
            </a:r>
            <a:endParaRPr b="0" sz="3000">
              <a:solidFill>
                <a:schemeClr val="lt1"/>
              </a:solidFill>
            </a:endParaRPr>
          </a:p>
        </p:txBody>
      </p:sp>
      <p:sp>
        <p:nvSpPr>
          <p:cNvPr id="179" name="Google Shape;179;p28"/>
          <p:cNvSpPr txBox="1"/>
          <p:nvPr>
            <p:ph type="title"/>
          </p:nvPr>
        </p:nvSpPr>
        <p:spPr>
          <a:xfrm>
            <a:off x="447975" y="2061900"/>
            <a:ext cx="2481600" cy="2005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2100"/>
              <a:t>Find Unique Values</a:t>
            </a:r>
            <a:endParaRPr sz="2100"/>
          </a:p>
          <a:p>
            <a:pPr indent="-361950" lvl="0" marL="457200" rtl="0" algn="l">
              <a:spcBef>
                <a:spcPts val="0"/>
              </a:spcBef>
              <a:spcAft>
                <a:spcPts val="0"/>
              </a:spcAft>
              <a:buSzPts val="2100"/>
              <a:buChar char="●"/>
            </a:pPr>
            <a:r>
              <a:rPr lang="en" sz="2100"/>
              <a:t>Group the Data </a:t>
            </a:r>
            <a:endParaRPr sz="2100"/>
          </a:p>
          <a:p>
            <a:pPr indent="-361950" lvl="0" marL="457200" rtl="0" algn="l">
              <a:spcBef>
                <a:spcPts val="0"/>
              </a:spcBef>
              <a:spcAft>
                <a:spcPts val="0"/>
              </a:spcAft>
              <a:buSzPts val="2100"/>
              <a:buChar char="●"/>
            </a:pPr>
            <a:r>
              <a:rPr lang="en" sz="2100"/>
              <a:t>Sort the Data</a:t>
            </a:r>
            <a:endParaRPr sz="2100"/>
          </a:p>
        </p:txBody>
      </p:sp>
      <p:sp>
        <p:nvSpPr>
          <p:cNvPr id="180" name="Google Shape;180;p28"/>
          <p:cNvSpPr txBox="1"/>
          <p:nvPr>
            <p:ph type="title"/>
          </p:nvPr>
        </p:nvSpPr>
        <p:spPr>
          <a:xfrm>
            <a:off x="3286625" y="2061900"/>
            <a:ext cx="2481600" cy="2005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1200"/>
              </a:spcAft>
              <a:buNone/>
            </a:pPr>
            <a:r>
              <a:rPr lang="en" sz="3000"/>
              <a:t>Making the Right API Call </a:t>
            </a:r>
            <a:endParaRPr b="0" sz="30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p29"/>
          <p:cNvPicPr preferRelativeResize="0"/>
          <p:nvPr/>
        </p:nvPicPr>
        <p:blipFill rotWithShape="1">
          <a:blip r:embed="rId3">
            <a:alphaModFix/>
          </a:blip>
          <a:srcRect b="5329" l="0" r="11111" t="0"/>
          <a:stretch/>
        </p:blipFill>
        <p:spPr>
          <a:xfrm>
            <a:off x="0" y="0"/>
            <a:ext cx="9144000" cy="5143500"/>
          </a:xfrm>
          <a:prstGeom prst="rect">
            <a:avLst/>
          </a:prstGeom>
          <a:noFill/>
          <a:ln>
            <a:noFill/>
          </a:ln>
        </p:spPr>
      </p:pic>
      <p:sp>
        <p:nvSpPr>
          <p:cNvPr id="186" name="Google Shape;186;p29"/>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1ED761"/>
                </a:solidFill>
              </a:rPr>
              <a:t>Data Analysis</a:t>
            </a:r>
            <a:endParaRPr sz="4200">
              <a:solidFill>
                <a:srgbClr val="1ED761"/>
              </a:solidFill>
            </a:endParaRPr>
          </a:p>
          <a:p>
            <a:pPr indent="0" lvl="0" marL="0" rtl="0" algn="l">
              <a:spcBef>
                <a:spcPts val="1000"/>
              </a:spcBef>
              <a:spcAft>
                <a:spcPts val="0"/>
              </a:spcAft>
              <a:buNone/>
            </a:pPr>
            <a:r>
              <a:rPr b="0" lang="en" sz="1800">
                <a:solidFill>
                  <a:srgbClr val="FFFFFF"/>
                </a:solidFill>
                <a:latin typeface="Raleway Medium"/>
                <a:ea typeface="Raleway Medium"/>
                <a:cs typeface="Raleway Medium"/>
                <a:sym typeface="Raleway Medium"/>
              </a:rPr>
              <a:t>Our Goal was to use previously retrieved and real time data along to gain insights from the popularity feature such as most popular tracks and most popular artists by analyzing and visualizing the data using Python libraries Pandas, Spotipy, Spotify API, Numpy and Matplotlib.</a:t>
            </a:r>
            <a:endParaRPr b="0" sz="1800">
              <a:solidFill>
                <a:srgbClr val="FFFFFF"/>
              </a:solidFill>
              <a:latin typeface="Raleway Medium"/>
              <a:ea typeface="Raleway Medium"/>
              <a:cs typeface="Raleway Medium"/>
              <a:sym typeface="Raleway Medium"/>
            </a:endParaRPr>
          </a:p>
          <a:p>
            <a:pPr indent="0" lvl="0" marL="0" rtl="0" algn="l">
              <a:spcBef>
                <a:spcPts val="1000"/>
              </a:spcBef>
              <a:spcAft>
                <a:spcPts val="0"/>
              </a:spcAft>
              <a:buNone/>
            </a:pPr>
            <a:r>
              <a:t/>
            </a:r>
            <a:endParaRPr sz="2100"/>
          </a:p>
          <a:p>
            <a:pPr indent="0" lvl="0" marL="0" rtl="0" algn="l">
              <a:lnSpc>
                <a:spcPct val="115000"/>
              </a:lnSpc>
              <a:spcBef>
                <a:spcPts val="1000"/>
              </a:spcBef>
              <a:spcAft>
                <a:spcPts val="1000"/>
              </a:spcAft>
              <a:buNone/>
            </a:pPr>
            <a:r>
              <a:t/>
            </a:r>
            <a:endParaRPr sz="2400" u="sng">
              <a:solidFill>
                <a:schemeClr val="accent5"/>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pic>
        <p:nvPicPr>
          <p:cNvPr id="191" name="Google Shape;191;p30"/>
          <p:cNvPicPr preferRelativeResize="0"/>
          <p:nvPr/>
        </p:nvPicPr>
        <p:blipFill>
          <a:blip r:embed="rId3">
            <a:alphaModFix/>
          </a:blip>
          <a:stretch>
            <a:fillRect/>
          </a:stretch>
        </p:blipFill>
        <p:spPr>
          <a:xfrm>
            <a:off x="152400" y="762725"/>
            <a:ext cx="8839202" cy="3842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id="196" name="Google Shape;196;p31"/>
          <p:cNvPicPr preferRelativeResize="0"/>
          <p:nvPr/>
        </p:nvPicPr>
        <p:blipFill>
          <a:blip r:embed="rId3">
            <a:alphaModFix/>
          </a:blip>
          <a:stretch>
            <a:fillRect/>
          </a:stretch>
        </p:blipFill>
        <p:spPr>
          <a:xfrm>
            <a:off x="1649750" y="152400"/>
            <a:ext cx="5844498"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What’s the vibe?</a:t>
            </a:r>
            <a:endParaRPr sz="2400"/>
          </a:p>
        </p:txBody>
      </p:sp>
      <p:sp>
        <p:nvSpPr>
          <p:cNvPr id="79" name="Google Shape;79;p14"/>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0" lang="en" sz="2400">
                <a:solidFill>
                  <a:srgbClr val="000000"/>
                </a:solidFill>
                <a:latin typeface="Lato"/>
                <a:ea typeface="Lato"/>
                <a:cs typeface="Lato"/>
                <a:sym typeface="Lato"/>
              </a:rPr>
              <a:t>With this project, we explore one of the most popular music streaming platforms, Spotify. We analyzed data around music popularity, artist popularity, and the top streaming locations around the world.</a:t>
            </a:r>
            <a:endParaRPr b="0" sz="2400">
              <a:solidFill>
                <a:srgbClr val="000000"/>
              </a:solidFill>
              <a:latin typeface="Lato"/>
              <a:ea typeface="Lato"/>
              <a:cs typeface="Lato"/>
              <a:sym typeface="Lato"/>
            </a:endParaRPr>
          </a:p>
          <a:p>
            <a:pPr indent="0" lvl="0" marL="0" rtl="0" algn="l">
              <a:lnSpc>
                <a:spcPct val="115000"/>
              </a:lnSpc>
              <a:spcBef>
                <a:spcPts val="0"/>
              </a:spcBef>
              <a:spcAft>
                <a:spcPts val="1600"/>
              </a:spcAft>
              <a:buNone/>
            </a:pPr>
            <a:r>
              <a:t/>
            </a:r>
            <a:endParaRPr b="0" sz="2400">
              <a:latin typeface="Lato"/>
              <a:ea typeface="Lato"/>
              <a:cs typeface="Lato"/>
              <a:sym typeface="Lato"/>
            </a:endParaRPr>
          </a:p>
        </p:txBody>
      </p:sp>
      <p:pic>
        <p:nvPicPr>
          <p:cNvPr id="80" name="Google Shape;80;p14"/>
          <p:cNvPicPr preferRelativeResize="0"/>
          <p:nvPr/>
        </p:nvPicPr>
        <p:blipFill rotWithShape="1">
          <a:blip r:embed="rId3">
            <a:alphaModFix/>
          </a:blip>
          <a:srcRect b="0" l="33646" r="24613" t="0"/>
          <a:stretch/>
        </p:blipFill>
        <p:spPr>
          <a:xfrm>
            <a:off x="5732975" y="0"/>
            <a:ext cx="3811076"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Google Shape;201;p32"/>
          <p:cNvPicPr preferRelativeResize="0"/>
          <p:nvPr/>
        </p:nvPicPr>
        <p:blipFill>
          <a:blip r:embed="rId3">
            <a:alphaModFix/>
          </a:blip>
          <a:stretch>
            <a:fillRect/>
          </a:stretch>
        </p:blipFill>
        <p:spPr>
          <a:xfrm>
            <a:off x="1916388" y="70900"/>
            <a:ext cx="5311229" cy="483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pic>
        <p:nvPicPr>
          <p:cNvPr id="206" name="Google Shape;206;p33"/>
          <p:cNvPicPr preferRelativeResize="0"/>
          <p:nvPr/>
        </p:nvPicPr>
        <p:blipFill rotWithShape="1">
          <a:blip r:embed="rId3">
            <a:alphaModFix/>
          </a:blip>
          <a:srcRect b="0" l="-730" r="730" t="7570"/>
          <a:stretch/>
        </p:blipFill>
        <p:spPr>
          <a:xfrm>
            <a:off x="399325" y="619600"/>
            <a:ext cx="8345349" cy="4248275"/>
          </a:xfrm>
          <a:prstGeom prst="rect">
            <a:avLst/>
          </a:prstGeom>
          <a:noFill/>
          <a:ln>
            <a:noFill/>
          </a:ln>
        </p:spPr>
      </p:pic>
      <p:sp>
        <p:nvSpPr>
          <p:cNvPr id="207" name="Google Shape;207;p33"/>
          <p:cNvSpPr txBox="1"/>
          <p:nvPr>
            <p:ph type="title"/>
          </p:nvPr>
        </p:nvSpPr>
        <p:spPr>
          <a:xfrm>
            <a:off x="241500" y="82850"/>
            <a:ext cx="8661000" cy="66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rPr>
              <a:t>Highest Concentration of Listeners Worldwide</a:t>
            </a:r>
            <a:endParaRPr sz="24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p34"/>
          <p:cNvPicPr preferRelativeResize="0"/>
          <p:nvPr/>
        </p:nvPicPr>
        <p:blipFill>
          <a:blip r:embed="rId3">
            <a:alphaModFix/>
          </a:blip>
          <a:stretch>
            <a:fillRect/>
          </a:stretch>
        </p:blipFill>
        <p:spPr>
          <a:xfrm>
            <a:off x="152400" y="346788"/>
            <a:ext cx="8839202" cy="444991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pic>
        <p:nvPicPr>
          <p:cNvPr id="217" name="Google Shape;217;p35"/>
          <p:cNvPicPr preferRelativeResize="0"/>
          <p:nvPr/>
        </p:nvPicPr>
        <p:blipFill rotWithShape="1">
          <a:blip r:embed="rId3">
            <a:alphaModFix/>
          </a:blip>
          <a:srcRect b="14093" l="2132" r="6751" t="6554"/>
          <a:stretch/>
        </p:blipFill>
        <p:spPr>
          <a:xfrm>
            <a:off x="0" y="0"/>
            <a:ext cx="9144001" cy="5143500"/>
          </a:xfrm>
          <a:prstGeom prst="rect">
            <a:avLst/>
          </a:prstGeom>
          <a:noFill/>
          <a:ln>
            <a:noFill/>
          </a:ln>
        </p:spPr>
      </p:pic>
      <p:sp>
        <p:nvSpPr>
          <p:cNvPr id="218" name="Google Shape;218;p35"/>
          <p:cNvSpPr txBox="1"/>
          <p:nvPr>
            <p:ph type="title"/>
          </p:nvPr>
        </p:nvSpPr>
        <p:spPr>
          <a:xfrm>
            <a:off x="283099" y="712150"/>
            <a:ext cx="8622300" cy="383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solidFill>
                  <a:srgbClr val="1ED761"/>
                </a:solidFill>
              </a:rPr>
              <a:t>QUESTIONS?</a:t>
            </a:r>
            <a:endParaRPr sz="7200">
              <a:solidFill>
                <a:srgbClr val="1ED76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id="223" name="Google Shape;223;p36"/>
          <p:cNvPicPr preferRelativeResize="0"/>
          <p:nvPr/>
        </p:nvPicPr>
        <p:blipFill>
          <a:blip r:embed="rId3">
            <a:alphaModFix/>
          </a:blip>
          <a:stretch>
            <a:fillRect/>
          </a:stretch>
        </p:blipFill>
        <p:spPr>
          <a:xfrm>
            <a:off x="-45449" y="0"/>
            <a:ext cx="9876561" cy="5143500"/>
          </a:xfrm>
          <a:prstGeom prst="rect">
            <a:avLst/>
          </a:prstGeom>
          <a:noFill/>
          <a:ln>
            <a:noFill/>
          </a:ln>
        </p:spPr>
      </p:pic>
      <p:sp>
        <p:nvSpPr>
          <p:cNvPr id="224" name="Google Shape;224;p36"/>
          <p:cNvSpPr txBox="1"/>
          <p:nvPr>
            <p:ph type="title"/>
          </p:nvPr>
        </p:nvSpPr>
        <p:spPr>
          <a:xfrm>
            <a:off x="283099" y="712150"/>
            <a:ext cx="8622300" cy="383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solidFill>
                  <a:srgbClr val="FFFFFF"/>
                </a:solidFill>
              </a:rPr>
              <a:t>THANK YOU!</a:t>
            </a:r>
            <a:endParaRPr sz="72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86" name="Google Shape;86;p1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7" name="Google Shape;87;p1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Motivation</a:t>
            </a:r>
            <a:endParaRPr b="1" sz="3000">
              <a:solidFill>
                <a:schemeClr val="lt2"/>
              </a:solidFill>
              <a:latin typeface="Raleway"/>
              <a:ea typeface="Raleway"/>
              <a:cs typeface="Raleway"/>
              <a:sym typeface="Raleway"/>
            </a:endParaRPr>
          </a:p>
        </p:txBody>
      </p:sp>
      <p:sp>
        <p:nvSpPr>
          <p:cNvPr id="88" name="Google Shape;88;p15"/>
          <p:cNvSpPr txBox="1"/>
          <p:nvPr>
            <p:ph idx="4294967295" type="body"/>
          </p:nvPr>
        </p:nvSpPr>
        <p:spPr>
          <a:xfrm>
            <a:off x="2726700" y="1377475"/>
            <a:ext cx="36906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Our goal was to interpret data </a:t>
            </a:r>
            <a:r>
              <a:rPr lang="en" sz="1200">
                <a:latin typeface="Raleway"/>
                <a:ea typeface="Raleway"/>
                <a:cs typeface="Raleway"/>
                <a:sym typeface="Raleway"/>
              </a:rPr>
              <a:t>from the Data set (2018) and in real-time from the Spotify API to understand the following:</a:t>
            </a:r>
            <a:r>
              <a:rPr lang="en" sz="1200">
                <a:solidFill>
                  <a:schemeClr val="dk2"/>
                </a:solidFill>
                <a:latin typeface="Raleway"/>
                <a:ea typeface="Raleway"/>
                <a:cs typeface="Raleway"/>
                <a:sym typeface="Raleway"/>
              </a:rPr>
              <a:t>.</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What IS the most popular Genre Worldwide?</a:t>
            </a:r>
            <a:br>
              <a:rPr lang="en" sz="1400">
                <a:latin typeface="Raleway"/>
                <a:ea typeface="Raleway"/>
                <a:cs typeface="Raleway"/>
                <a:sym typeface="Raleway"/>
              </a:rPr>
            </a:br>
            <a:r>
              <a:rPr lang="en" sz="1200">
                <a:latin typeface="Raleway"/>
                <a:ea typeface="Raleway"/>
                <a:cs typeface="Raleway"/>
                <a:sym typeface="Raleway"/>
              </a:rPr>
              <a:t>Was it really a Hot Girl Summer...</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What factors  determine popularity?</a:t>
            </a:r>
            <a:br>
              <a:rPr lang="en" sz="1400">
                <a:latin typeface="Raleway"/>
                <a:ea typeface="Raleway"/>
                <a:cs typeface="Raleway"/>
                <a:sym typeface="Raleway"/>
              </a:rPr>
            </a:br>
            <a:r>
              <a:rPr lang="en" sz="1200">
                <a:latin typeface="Raleway"/>
                <a:ea typeface="Raleway"/>
                <a:cs typeface="Raleway"/>
                <a:sym typeface="Raleway"/>
              </a:rPr>
              <a:t>Is it a bop or is it a vibe...</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How does product growth affect artist, user, and market expansion? </a:t>
            </a:r>
            <a:r>
              <a:rPr lang="en" sz="1200">
                <a:latin typeface="Raleway"/>
                <a:ea typeface="Raleway"/>
                <a:cs typeface="Raleway"/>
                <a:sym typeface="Raleway"/>
              </a:rPr>
              <a:t>Growth always in all ways...</a:t>
            </a:r>
            <a:endParaRPr sz="1200">
              <a:solidFill>
                <a:schemeClr val="dk2"/>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6"/>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many genres of music are needed to </a:t>
            </a:r>
            <a:r>
              <a:rPr lang="en">
                <a:solidFill>
                  <a:srgbClr val="1ED761"/>
                </a:solidFill>
              </a:rPr>
              <a:t>impact</a:t>
            </a:r>
            <a:r>
              <a:rPr lang="en">
                <a:solidFill>
                  <a:srgbClr val="1ED761"/>
                </a:solidFill>
              </a:rPr>
              <a:t> </a:t>
            </a:r>
            <a:br>
              <a:rPr lang="en">
                <a:solidFill>
                  <a:srgbClr val="1ED761"/>
                </a:solidFill>
              </a:rPr>
            </a:br>
            <a:r>
              <a:rPr lang="en">
                <a:solidFill>
                  <a:srgbClr val="1ED761"/>
                </a:solidFill>
              </a:rPr>
              <a:t>the world?</a:t>
            </a:r>
            <a:endParaRPr>
              <a:solidFill>
                <a:srgbClr val="1ED76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pic>
        <p:nvPicPr>
          <p:cNvPr id="98" name="Google Shape;98;p17"/>
          <p:cNvPicPr preferRelativeResize="0"/>
          <p:nvPr/>
        </p:nvPicPr>
        <p:blipFill>
          <a:blip r:embed="rId3">
            <a:alphaModFix/>
          </a:blip>
          <a:stretch>
            <a:fillRect/>
          </a:stretch>
        </p:blipFill>
        <p:spPr>
          <a:xfrm>
            <a:off x="5250352" y="0"/>
            <a:ext cx="3889297" cy="5143500"/>
          </a:xfrm>
          <a:prstGeom prst="rect">
            <a:avLst/>
          </a:prstGeom>
          <a:noFill/>
          <a:ln>
            <a:noFill/>
          </a:ln>
        </p:spPr>
      </p:pic>
      <p:sp>
        <p:nvSpPr>
          <p:cNvPr id="99" name="Google Shape;99;p17"/>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ED761"/>
                </a:solidFill>
              </a:rPr>
              <a:t>Just one. </a:t>
            </a:r>
            <a:endParaRPr>
              <a:solidFill>
                <a:srgbClr val="1ED761"/>
              </a:solidFill>
            </a:endParaRPr>
          </a:p>
          <a:p>
            <a:pPr indent="0" lvl="0" marL="0" rtl="0" algn="l">
              <a:spcBef>
                <a:spcPts val="1000"/>
              </a:spcBef>
              <a:spcAft>
                <a:spcPts val="0"/>
              </a:spcAft>
              <a:buNone/>
            </a:pPr>
            <a:r>
              <a:rPr lang="en"/>
              <a:t>“The </a:t>
            </a:r>
            <a:r>
              <a:rPr lang="en"/>
              <a:t>Death</a:t>
            </a:r>
            <a:r>
              <a:rPr lang="en"/>
              <a:t> of Genre </a:t>
            </a:r>
            <a:endParaRPr/>
          </a:p>
          <a:p>
            <a:pPr indent="0" lvl="0" marL="0" rtl="0" algn="l">
              <a:spcBef>
                <a:spcPts val="1000"/>
              </a:spcBef>
              <a:spcAft>
                <a:spcPts val="0"/>
              </a:spcAft>
              <a:buNone/>
            </a:pPr>
            <a:r>
              <a:rPr lang="en"/>
              <a:t>is overdue.”</a:t>
            </a:r>
            <a:endParaRPr/>
          </a:p>
          <a:p>
            <a:pPr indent="0" lvl="0" marL="0" rtl="0" algn="l">
              <a:spcBef>
                <a:spcPts val="1000"/>
              </a:spcBef>
              <a:spcAft>
                <a:spcPts val="1000"/>
              </a:spcAft>
              <a:buNone/>
            </a:pPr>
            <a:r>
              <a:rPr b="0" lang="en" sz="2400"/>
              <a:t> ~</a:t>
            </a:r>
            <a:r>
              <a:rPr b="0" i="1" lang="en" sz="2400"/>
              <a:t>THE NEW YORKER</a:t>
            </a:r>
            <a:endParaRPr b="0" i="1"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chemeClr val="dk2"/>
                </a:solidFill>
              </a:rPr>
              <a:t>During the incubation period, </a:t>
            </a:r>
            <a:r>
              <a:rPr b="0" lang="en" sz="2400">
                <a:solidFill>
                  <a:schemeClr val="dk2"/>
                </a:solidFill>
              </a:rPr>
              <a:t>Spotify wanted to</a:t>
            </a:r>
            <a:r>
              <a:rPr b="0" lang="en" sz="2400">
                <a:solidFill>
                  <a:schemeClr val="dk2"/>
                </a:solidFill>
              </a:rPr>
              <a:t> </a:t>
            </a:r>
            <a:r>
              <a:rPr b="0" lang="en" sz="2400">
                <a:solidFill>
                  <a:schemeClr val="dk2"/>
                </a:solidFill>
              </a:rPr>
              <a:t>create</a:t>
            </a:r>
            <a:r>
              <a:rPr b="0" lang="en" sz="2400">
                <a:solidFill>
                  <a:schemeClr val="dk2"/>
                </a:solidFill>
              </a:rPr>
              <a:t> a genreless musical experience to expose it’s now </a:t>
            </a:r>
            <a:r>
              <a:rPr lang="en">
                <a:solidFill>
                  <a:srgbClr val="1ED761"/>
                </a:solidFill>
              </a:rPr>
              <a:t>217 MILLION SUBSCRIBERS</a:t>
            </a:r>
            <a:r>
              <a:rPr lang="en"/>
              <a:t> </a:t>
            </a:r>
            <a:r>
              <a:rPr b="0" lang="en" sz="2400">
                <a:solidFill>
                  <a:schemeClr val="dk2"/>
                </a:solidFill>
              </a:rPr>
              <a:t>to music with </a:t>
            </a:r>
            <a:r>
              <a:rPr b="0" lang="en" sz="2400">
                <a:solidFill>
                  <a:schemeClr val="dk2"/>
                </a:solidFill>
              </a:rPr>
              <a:t>different tempos and drum sequences</a:t>
            </a:r>
            <a:r>
              <a:rPr b="0" lang="en" sz="2400">
                <a:solidFill>
                  <a:schemeClr val="dk2"/>
                </a:solidFill>
              </a:rPr>
              <a:t> from all around the world.</a:t>
            </a:r>
            <a:endParaRPr b="0" sz="2400">
              <a:solidFill>
                <a:schemeClr val="dk2"/>
              </a:solidFill>
            </a:endParaRPr>
          </a:p>
        </p:txBody>
      </p:sp>
      <p:pic>
        <p:nvPicPr>
          <p:cNvPr id="105" name="Google Shape;105;p18"/>
          <p:cNvPicPr preferRelativeResize="0"/>
          <p:nvPr/>
        </p:nvPicPr>
        <p:blipFill rotWithShape="1">
          <a:blip r:embed="rId3">
            <a:alphaModFix/>
          </a:blip>
          <a:srcRect b="0" l="0" r="39660" t="0"/>
          <a:stretch/>
        </p:blipFill>
        <p:spPr>
          <a:xfrm>
            <a:off x="4488725" y="0"/>
            <a:ext cx="4655273"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9" name="Shape 109"/>
        <p:cNvGrpSpPr/>
        <p:nvPr/>
      </p:nvGrpSpPr>
      <p:grpSpPr>
        <a:xfrm>
          <a:off x="0" y="0"/>
          <a:ext cx="0" cy="0"/>
          <a:chOff x="0" y="0"/>
          <a:chExt cx="0" cy="0"/>
        </a:xfrm>
      </p:grpSpPr>
      <p:sp>
        <p:nvSpPr>
          <p:cNvPr id="110" name="Google Shape;110;p19"/>
          <p:cNvSpPr txBox="1"/>
          <p:nvPr>
            <p:ph idx="1" type="body"/>
          </p:nvPr>
        </p:nvSpPr>
        <p:spPr>
          <a:xfrm>
            <a:off x="4767300" y="438150"/>
            <a:ext cx="3914700" cy="16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ED761"/>
                </a:solidFill>
              </a:rPr>
              <a:t>#What is the most </a:t>
            </a:r>
            <a:r>
              <a:rPr b="1" lang="en" sz="3000">
                <a:solidFill>
                  <a:srgbClr val="1ED761"/>
                </a:solidFill>
              </a:rPr>
              <a:t>popular</a:t>
            </a:r>
            <a:r>
              <a:rPr b="1" lang="en" sz="3000">
                <a:solidFill>
                  <a:srgbClr val="1ED761"/>
                </a:solidFill>
              </a:rPr>
              <a:t> genre based on the data set?</a:t>
            </a:r>
            <a:r>
              <a:rPr lang="en" sz="3000">
                <a:solidFill>
                  <a:srgbClr val="1ED761"/>
                </a:solidFill>
              </a:rPr>
              <a:t> </a:t>
            </a:r>
            <a:endParaRPr sz="3000">
              <a:solidFill>
                <a:srgbClr val="1ED761"/>
              </a:solidFill>
            </a:endParaRPr>
          </a:p>
          <a:p>
            <a:pPr indent="0" lvl="0" marL="0" rtl="0" algn="l">
              <a:spcBef>
                <a:spcPts val="1600"/>
              </a:spcBef>
              <a:spcAft>
                <a:spcPts val="1600"/>
              </a:spcAft>
              <a:buClr>
                <a:schemeClr val="dk2"/>
              </a:buClr>
              <a:buSzPts val="1100"/>
              <a:buFont typeface="Arial"/>
              <a:buNone/>
            </a:pPr>
            <a:r>
              <a:t/>
            </a:r>
            <a:endParaRPr sz="1800">
              <a:solidFill>
                <a:srgbClr val="000000"/>
              </a:solidFill>
            </a:endParaRPr>
          </a:p>
        </p:txBody>
      </p:sp>
      <p:pic>
        <p:nvPicPr>
          <p:cNvPr id="111" name="Google Shape;111;p19"/>
          <p:cNvPicPr preferRelativeResize="0"/>
          <p:nvPr/>
        </p:nvPicPr>
        <p:blipFill rotWithShape="1">
          <a:blip r:embed="rId3">
            <a:alphaModFix/>
          </a:blip>
          <a:srcRect b="0" l="10461" r="11112" t="0"/>
          <a:stretch/>
        </p:blipFill>
        <p:spPr>
          <a:xfrm>
            <a:off x="4800" y="0"/>
            <a:ext cx="4033800" cy="5143500"/>
          </a:xfrm>
          <a:prstGeom prst="rect">
            <a:avLst/>
          </a:prstGeom>
          <a:noFill/>
          <a:ln>
            <a:noFill/>
          </a:ln>
        </p:spPr>
      </p:pic>
      <p:graphicFrame>
        <p:nvGraphicFramePr>
          <p:cNvPr id="112" name="Google Shape;112;p19"/>
          <p:cNvGraphicFramePr/>
          <p:nvPr/>
        </p:nvGraphicFramePr>
        <p:xfrm>
          <a:off x="4972050" y="2158050"/>
          <a:ext cx="3000000" cy="3000000"/>
        </p:xfrm>
        <a:graphic>
          <a:graphicData uri="http://schemas.openxmlformats.org/drawingml/2006/table">
            <a:tbl>
              <a:tblPr>
                <a:noFill/>
                <a:tableStyleId>{E1F88867-269C-4D2E-9FF7-AC5C200FBEE1}</a:tableStyleId>
              </a:tblPr>
              <a:tblGrid>
                <a:gridCol w="892175"/>
                <a:gridCol w="1444625"/>
                <a:gridCol w="1168400"/>
              </a:tblGrid>
              <a:tr h="3810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b="1" lang="en"/>
                        <a:t>Genre</a:t>
                      </a:r>
                      <a:endParaRPr b="1"/>
                    </a:p>
                  </a:txBody>
                  <a:tcPr marT="91425" marB="91425" marR="91425" marL="91425" anchor="ctr"/>
                </a:tc>
                <a:tc>
                  <a:txBody>
                    <a:bodyPr/>
                    <a:lstStyle/>
                    <a:p>
                      <a:pPr indent="0" lvl="0" marL="0" rtl="0" algn="ctr">
                        <a:spcBef>
                          <a:spcPts val="0"/>
                        </a:spcBef>
                        <a:spcAft>
                          <a:spcPts val="0"/>
                        </a:spcAft>
                        <a:buNone/>
                      </a:pPr>
                      <a:r>
                        <a:rPr b="1" lang="en"/>
                        <a:t>No. of Tracks</a:t>
                      </a:r>
                      <a:endParaRPr b="1"/>
                    </a:p>
                  </a:txBody>
                  <a:tcPr marT="91425" marB="91425" marR="91425" marL="91425"/>
                </a:tc>
              </a:tr>
              <a:tr h="100000">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Pop</a:t>
                      </a:r>
                      <a:endParaRPr/>
                    </a:p>
                  </a:txBody>
                  <a:tcPr marT="91425" marB="91425" marR="91425" marL="91425"/>
                </a:tc>
                <a:tc>
                  <a:txBody>
                    <a:bodyPr/>
                    <a:lstStyle/>
                    <a:p>
                      <a:pPr indent="0" lvl="0" marL="0" rtl="0" algn="ctr">
                        <a:spcBef>
                          <a:spcPts val="0"/>
                        </a:spcBef>
                        <a:spcAft>
                          <a:spcPts val="0"/>
                        </a:spcAft>
                        <a:buNone/>
                      </a:pPr>
                      <a:r>
                        <a:rPr lang="en"/>
                        <a:t>9,052</a:t>
                      </a:r>
                      <a:endParaRPr/>
                    </a:p>
                  </a:txBody>
                  <a:tcPr marT="91425" marB="91425" marR="91425" marL="91425"/>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Rock</a:t>
                      </a:r>
                      <a:endParaRPr/>
                    </a:p>
                  </a:txBody>
                  <a:tcPr marT="91425" marB="91425" marR="91425" marL="91425"/>
                </a:tc>
                <a:tc>
                  <a:txBody>
                    <a:bodyPr/>
                    <a:lstStyle/>
                    <a:p>
                      <a:pPr indent="0" lvl="0" marL="0" rtl="0" algn="ctr">
                        <a:spcBef>
                          <a:spcPts val="0"/>
                        </a:spcBef>
                        <a:spcAft>
                          <a:spcPts val="0"/>
                        </a:spcAft>
                        <a:buNone/>
                      </a:pPr>
                      <a:r>
                        <a:rPr lang="en"/>
                        <a:t>5,915</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Rap </a:t>
                      </a:r>
                      <a:endParaRPr/>
                    </a:p>
                  </a:txBody>
                  <a:tcPr marT="91425" marB="91425" marR="91425" marL="91425"/>
                </a:tc>
                <a:tc>
                  <a:txBody>
                    <a:bodyPr/>
                    <a:lstStyle/>
                    <a:p>
                      <a:pPr indent="0" lvl="0" marL="0" rtl="0" algn="ctr">
                        <a:spcBef>
                          <a:spcPts val="0"/>
                        </a:spcBef>
                        <a:spcAft>
                          <a:spcPts val="0"/>
                        </a:spcAft>
                        <a:buNone/>
                      </a:pPr>
                      <a:r>
                        <a:rPr lang="en"/>
                        <a:t>5,887</a:t>
                      </a:r>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Hip-Hop</a:t>
                      </a:r>
                      <a:endParaRPr/>
                    </a:p>
                  </a:txBody>
                  <a:tcPr marT="91425" marB="91425" marR="91425" marL="91425"/>
                </a:tc>
                <a:tc>
                  <a:txBody>
                    <a:bodyPr/>
                    <a:lstStyle/>
                    <a:p>
                      <a:pPr indent="0" lvl="0" marL="0" rtl="0" algn="ctr">
                        <a:spcBef>
                          <a:spcPts val="0"/>
                        </a:spcBef>
                        <a:spcAft>
                          <a:spcPts val="0"/>
                        </a:spcAft>
                        <a:buNone/>
                      </a:pPr>
                      <a:r>
                        <a:rPr lang="en"/>
                        <a:t>4,891</a:t>
                      </a:r>
                      <a:endParaRPr/>
                    </a:p>
                  </a:txBody>
                  <a:tcPr marT="91425" marB="91425" marR="91425" marL="91425"/>
                </a:tc>
              </a:tr>
              <a:tr h="381000">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Dance</a:t>
                      </a:r>
                      <a:endParaRPr/>
                    </a:p>
                  </a:txBody>
                  <a:tcPr marT="91425" marB="91425" marR="91425" marL="91425"/>
                </a:tc>
                <a:tc>
                  <a:txBody>
                    <a:bodyPr/>
                    <a:lstStyle/>
                    <a:p>
                      <a:pPr indent="0" lvl="0" marL="0" rtl="0" algn="ctr">
                        <a:spcBef>
                          <a:spcPts val="0"/>
                        </a:spcBef>
                        <a:spcAft>
                          <a:spcPts val="0"/>
                        </a:spcAft>
                        <a:buNone/>
                      </a:pPr>
                      <a:r>
                        <a:rPr lang="en"/>
                        <a:t>4,418</a:t>
                      </a:r>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6" name="Shape 116"/>
        <p:cNvGrpSpPr/>
        <p:nvPr/>
      </p:nvGrpSpPr>
      <p:grpSpPr>
        <a:xfrm>
          <a:off x="0" y="0"/>
          <a:ext cx="0" cy="0"/>
          <a:chOff x="0" y="0"/>
          <a:chExt cx="0" cy="0"/>
        </a:xfrm>
      </p:grpSpPr>
      <p:sp>
        <p:nvSpPr>
          <p:cNvPr id="117" name="Google Shape;117;p20"/>
          <p:cNvSpPr txBox="1"/>
          <p:nvPr>
            <p:ph idx="1" type="subTitle"/>
          </p:nvPr>
        </p:nvSpPr>
        <p:spPr>
          <a:xfrm>
            <a:off x="283100" y="438150"/>
            <a:ext cx="4045200" cy="1209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1ED761"/>
                </a:solidFill>
              </a:rPr>
              <a:t>#What top 3 factors determine popularity?</a:t>
            </a:r>
            <a:endParaRPr b="1" sz="3000">
              <a:solidFill>
                <a:srgbClr val="1ED761"/>
              </a:solidFill>
            </a:endParaRPr>
          </a:p>
          <a:p>
            <a:pPr indent="0" lvl="0" marL="0" rtl="0" algn="l">
              <a:lnSpc>
                <a:spcPct val="115000"/>
              </a:lnSpc>
              <a:spcBef>
                <a:spcPts val="1600"/>
              </a:spcBef>
              <a:spcAft>
                <a:spcPts val="1600"/>
              </a:spcAft>
              <a:buNone/>
            </a:pPr>
            <a:r>
              <a:t/>
            </a:r>
            <a:endParaRPr sz="1800"/>
          </a:p>
        </p:txBody>
      </p:sp>
      <p:sp>
        <p:nvSpPr>
          <p:cNvPr id="118" name="Google Shape;118;p20"/>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200">
              <a:solidFill>
                <a:schemeClr val="lt2"/>
              </a:solidFill>
              <a:latin typeface="Lato"/>
              <a:ea typeface="Lato"/>
              <a:cs typeface="Lato"/>
              <a:sym typeface="Lato"/>
            </a:endParaRPr>
          </a:p>
        </p:txBody>
      </p:sp>
      <p:pic>
        <p:nvPicPr>
          <p:cNvPr id="119" name="Google Shape;119;p20"/>
          <p:cNvPicPr preferRelativeResize="0"/>
          <p:nvPr/>
        </p:nvPicPr>
        <p:blipFill>
          <a:blip r:embed="rId3">
            <a:alphaModFix/>
          </a:blip>
          <a:stretch>
            <a:fillRect/>
          </a:stretch>
        </p:blipFill>
        <p:spPr>
          <a:xfrm>
            <a:off x="4572000" y="0"/>
            <a:ext cx="4571999" cy="3048000"/>
          </a:xfrm>
          <a:prstGeom prst="rect">
            <a:avLst/>
          </a:prstGeom>
          <a:noFill/>
          <a:ln>
            <a:noFill/>
          </a:ln>
        </p:spPr>
      </p:pic>
      <p:pic>
        <p:nvPicPr>
          <p:cNvPr id="120" name="Google Shape;120;p20"/>
          <p:cNvPicPr preferRelativeResize="0"/>
          <p:nvPr/>
        </p:nvPicPr>
        <p:blipFill rotWithShape="1">
          <a:blip r:embed="rId4">
            <a:alphaModFix/>
          </a:blip>
          <a:srcRect b="13374" l="0" r="0" t="0"/>
          <a:stretch/>
        </p:blipFill>
        <p:spPr>
          <a:xfrm>
            <a:off x="4572000" y="2915750"/>
            <a:ext cx="4572000" cy="2227738"/>
          </a:xfrm>
          <a:prstGeom prst="rect">
            <a:avLst/>
          </a:prstGeom>
          <a:noFill/>
          <a:ln>
            <a:noFill/>
          </a:ln>
        </p:spPr>
      </p:pic>
      <p:pic>
        <p:nvPicPr>
          <p:cNvPr id="121" name="Google Shape;121;p20"/>
          <p:cNvPicPr preferRelativeResize="0"/>
          <p:nvPr/>
        </p:nvPicPr>
        <p:blipFill>
          <a:blip r:embed="rId5">
            <a:alphaModFix/>
          </a:blip>
          <a:stretch>
            <a:fillRect/>
          </a:stretch>
        </p:blipFill>
        <p:spPr>
          <a:xfrm>
            <a:off x="552075" y="2029650"/>
            <a:ext cx="3353176" cy="25572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5" name="Shape 125"/>
        <p:cNvGrpSpPr/>
        <p:nvPr/>
      </p:nvGrpSpPr>
      <p:grpSpPr>
        <a:xfrm>
          <a:off x="0" y="0"/>
          <a:ext cx="0" cy="0"/>
          <a:chOff x="0" y="0"/>
          <a:chExt cx="0" cy="0"/>
        </a:xfrm>
      </p:grpSpPr>
      <p:sp>
        <p:nvSpPr>
          <p:cNvPr id="126" name="Google Shape;126;p21"/>
          <p:cNvSpPr txBox="1"/>
          <p:nvPr>
            <p:ph idx="1" type="body"/>
          </p:nvPr>
        </p:nvSpPr>
        <p:spPr>
          <a:xfrm>
            <a:off x="4823225" y="475575"/>
            <a:ext cx="4033800" cy="16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ED761"/>
                </a:solidFill>
              </a:rPr>
              <a:t>#What was the most popular song of Summer 2019?</a:t>
            </a:r>
            <a:r>
              <a:rPr lang="en" sz="3000">
                <a:solidFill>
                  <a:srgbClr val="1ED761"/>
                </a:solidFill>
              </a:rPr>
              <a:t> </a:t>
            </a:r>
            <a:endParaRPr sz="3000">
              <a:solidFill>
                <a:srgbClr val="1ED761"/>
              </a:solidFill>
            </a:endParaRPr>
          </a:p>
          <a:p>
            <a:pPr indent="0" lvl="0" marL="0" rtl="0" algn="l">
              <a:spcBef>
                <a:spcPts val="1600"/>
              </a:spcBef>
              <a:spcAft>
                <a:spcPts val="1600"/>
              </a:spcAft>
              <a:buClr>
                <a:schemeClr val="dk2"/>
              </a:buClr>
              <a:buSzPts val="1100"/>
              <a:buFont typeface="Arial"/>
              <a:buNone/>
            </a:pPr>
            <a:r>
              <a:t/>
            </a:r>
            <a:endParaRPr sz="1800">
              <a:solidFill>
                <a:srgbClr val="000000"/>
              </a:solidFill>
            </a:endParaRPr>
          </a:p>
        </p:txBody>
      </p:sp>
      <p:pic>
        <p:nvPicPr>
          <p:cNvPr id="127" name="Google Shape;127;p21"/>
          <p:cNvPicPr preferRelativeResize="0"/>
          <p:nvPr/>
        </p:nvPicPr>
        <p:blipFill rotWithShape="1">
          <a:blip r:embed="rId3">
            <a:alphaModFix/>
          </a:blip>
          <a:srcRect b="0" l="7496" r="6035" t="0"/>
          <a:stretch/>
        </p:blipFill>
        <p:spPr>
          <a:xfrm>
            <a:off x="4350" y="0"/>
            <a:ext cx="4447400" cy="5143500"/>
          </a:xfrm>
          <a:prstGeom prst="rect">
            <a:avLst/>
          </a:prstGeom>
          <a:noFill/>
          <a:ln>
            <a:noFill/>
          </a:ln>
        </p:spPr>
      </p:pic>
      <p:pic>
        <p:nvPicPr>
          <p:cNvPr id="128" name="Google Shape;128;p21"/>
          <p:cNvPicPr preferRelativeResize="0"/>
          <p:nvPr/>
        </p:nvPicPr>
        <p:blipFill>
          <a:blip r:embed="rId4">
            <a:alphaModFix/>
          </a:blip>
          <a:stretch>
            <a:fillRect/>
          </a:stretch>
        </p:blipFill>
        <p:spPr>
          <a:xfrm>
            <a:off x="4572000" y="2196075"/>
            <a:ext cx="4346000" cy="2815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